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79" r:id="rId5"/>
  </p:sldMasterIdLst>
  <p:notesMasterIdLst>
    <p:notesMasterId r:id="rId57"/>
  </p:notesMasterIdLst>
  <p:handoutMasterIdLst>
    <p:handoutMasterId r:id="rId58"/>
  </p:handoutMasterIdLst>
  <p:sldIdLst>
    <p:sldId id="256" r:id="rId6"/>
    <p:sldId id="257" r:id="rId7"/>
    <p:sldId id="259" r:id="rId8"/>
    <p:sldId id="260" r:id="rId9"/>
    <p:sldId id="261" r:id="rId10"/>
    <p:sldId id="262" r:id="rId11"/>
    <p:sldId id="340" r:id="rId12"/>
    <p:sldId id="269" r:id="rId13"/>
    <p:sldId id="270" r:id="rId14"/>
    <p:sldId id="272" r:id="rId15"/>
    <p:sldId id="274" r:id="rId16"/>
    <p:sldId id="275" r:id="rId17"/>
    <p:sldId id="276" r:id="rId18"/>
    <p:sldId id="277" r:id="rId19"/>
    <p:sldId id="342" r:id="rId20"/>
    <p:sldId id="279" r:id="rId21"/>
    <p:sldId id="280" r:id="rId22"/>
    <p:sldId id="281" r:id="rId23"/>
    <p:sldId id="282" r:id="rId24"/>
    <p:sldId id="283" r:id="rId25"/>
    <p:sldId id="285" r:id="rId26"/>
    <p:sldId id="287" r:id="rId27"/>
    <p:sldId id="288" r:id="rId28"/>
    <p:sldId id="289" r:id="rId29"/>
    <p:sldId id="290" r:id="rId30"/>
    <p:sldId id="291" r:id="rId31"/>
    <p:sldId id="292" r:id="rId32"/>
    <p:sldId id="293" r:id="rId33"/>
    <p:sldId id="294" r:id="rId34"/>
    <p:sldId id="295" r:id="rId35"/>
    <p:sldId id="301" r:id="rId36"/>
    <p:sldId id="302" r:id="rId37"/>
    <p:sldId id="303" r:id="rId38"/>
    <p:sldId id="304" r:id="rId39"/>
    <p:sldId id="307" r:id="rId40"/>
    <p:sldId id="311" r:id="rId41"/>
    <p:sldId id="317" r:id="rId42"/>
    <p:sldId id="318" r:id="rId43"/>
    <p:sldId id="319" r:id="rId44"/>
    <p:sldId id="321" r:id="rId45"/>
    <p:sldId id="322" r:id="rId46"/>
    <p:sldId id="323" r:id="rId47"/>
    <p:sldId id="324" r:id="rId48"/>
    <p:sldId id="325" r:id="rId49"/>
    <p:sldId id="328" r:id="rId50"/>
    <p:sldId id="329" r:id="rId51"/>
    <p:sldId id="330" r:id="rId52"/>
    <p:sldId id="338" r:id="rId53"/>
    <p:sldId id="339" r:id="rId54"/>
    <p:sldId id="337" r:id="rId55"/>
    <p:sldId id="341" r:id="rId56"/>
  </p:sldIdLst>
  <p:sldSz cx="9144000" cy="6858000" type="screen4x3"/>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llahan, Diana" initials="CD"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66A"/>
    <a:srgbClr val="F2AA00"/>
    <a:srgbClr val="D0D0CE"/>
    <a:srgbClr val="B55813"/>
    <a:srgbClr val="739600"/>
    <a:srgbClr val="B1B3B3"/>
    <a:srgbClr val="888B8D"/>
    <a:srgbClr val="A22B38"/>
    <a:srgbClr val="E877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53" autoAdjust="0"/>
    <p:restoredTop sz="74633" autoAdjust="0"/>
  </p:normalViewPr>
  <p:slideViewPr>
    <p:cSldViewPr snapToGrid="0">
      <p:cViewPr varScale="1">
        <p:scale>
          <a:sx n="63" d="100"/>
          <a:sy n="63" d="100"/>
        </p:scale>
        <p:origin x="-738" y="-96"/>
      </p:cViewPr>
      <p:guideLst>
        <p:guide orient="horz" pos="2160"/>
        <p:guide pos="2880"/>
      </p:guideLst>
    </p:cSldViewPr>
  </p:slideViewPr>
  <p:notesTextViewPr>
    <p:cViewPr>
      <p:scale>
        <a:sx n="1" d="1"/>
        <a:sy n="1" d="1"/>
      </p:scale>
      <p:origin x="0" y="0"/>
    </p:cViewPr>
  </p:notesTextViewPr>
  <p:sorterViewPr>
    <p:cViewPr>
      <p:scale>
        <a:sx n="100" d="100"/>
        <a:sy n="100" d="100"/>
      </p:scale>
      <p:origin x="0" y="-5592"/>
    </p:cViewPr>
  </p:sorterViewPr>
  <p:notesViewPr>
    <p:cSldViewPr snapToGrid="0">
      <p:cViewPr varScale="1">
        <p:scale>
          <a:sx n="55" d="100"/>
          <a:sy n="55" d="100"/>
        </p:scale>
        <p:origin x="-252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 chg="custSel modSld">
      <pc:chgData name="Sandra Johnson" userId="dec80153129495dc" providerId="LiveId" clId="{0B80A026-1A72-4389-A0BA-8C423C6210BD}" dt="2017-07-28T16:32:21.691" v="5"/>
      <pc:docMkLst>
        <pc:docMk/>
      </pc:docMkLst>
      <pc:sldChg chg="delSp">
        <pc:chgData name="Sandra Johnson" userId="dec80153129495dc" providerId="LiveId" clId="{0B80A026-1A72-4389-A0BA-8C423C6210BD}" dt="2017-07-28T15:48:13.391" v="0" actId="478"/>
        <pc:sldMkLst>
          <pc:docMk/>
          <pc:sldMk cId="1050542642" sldId="256"/>
        </pc:sldMkLst>
        <pc:spChg chg="del">
          <ac:chgData name="Sandra Johnson" userId="dec80153129495dc" providerId="LiveId" clId="{0B80A026-1A72-4389-A0BA-8C423C6210BD}" dt="2017-07-28T15:48:13.391" v="0" actId="478"/>
          <ac:spMkLst>
            <pc:docMk/>
            <pc:sldMk cId="1050542642" sldId="256"/>
            <ac:spMk id="8" creationId="{091D1411-45EB-4DB1-9119-32C90DF564DF}"/>
          </ac:spMkLst>
        </pc:spChg>
      </pc:sldChg>
      <pc:sldChg chg="addSp modSp">
        <pc:chgData name="Sandra Johnson" userId="dec80153129495dc" providerId="LiveId" clId="{0B80A026-1A72-4389-A0BA-8C423C6210BD}" dt="2017-07-28T15:48:13.391" v="0" actId="478"/>
        <pc:sldMkLst>
          <pc:docMk/>
          <pc:sldMk cId="2447686135" sldId="260"/>
        </pc:sldMkLst>
        <pc:spChg chg="add mod">
          <ac:chgData name="Sandra Johnson" userId="dec80153129495dc" providerId="LiveId" clId="{0B80A026-1A72-4389-A0BA-8C423C6210BD}" dt="2017-07-28T15:48:13.391" v="0" actId="478"/>
          <ac:spMkLst>
            <pc:docMk/>
            <pc:sldMk cId="2447686135" sldId="260"/>
            <ac:spMk id="2" creationId="{8859C444-51BE-413C-8C07-1775731DB9C4}"/>
          </ac:spMkLst>
        </pc:spChg>
      </pc:sldChg>
      <pc:sldChg chg="addSp modSp">
        <pc:chgData name="Sandra Johnson" userId="dec80153129495dc" providerId="LiveId" clId="{0B80A026-1A72-4389-A0BA-8C423C6210BD}" dt="2017-07-28T15:48:13.391" v="0" actId="478"/>
        <pc:sldMkLst>
          <pc:docMk/>
          <pc:sldMk cId="2998175235" sldId="261"/>
        </pc:sldMkLst>
        <pc:spChg chg="add mod">
          <ac:chgData name="Sandra Johnson" userId="dec80153129495dc" providerId="LiveId" clId="{0B80A026-1A72-4389-A0BA-8C423C6210BD}" dt="2017-07-28T15:48:13.391" v="0" actId="478"/>
          <ac:spMkLst>
            <pc:docMk/>
            <pc:sldMk cId="2998175235" sldId="261"/>
            <ac:spMk id="2" creationId="{37684E88-FA57-4134-BAB7-E535B885BFA3}"/>
          </ac:spMkLst>
        </pc:spChg>
      </pc:sldChg>
      <pc:sldChg chg="addSp modSp">
        <pc:chgData name="Sandra Johnson" userId="dec80153129495dc" providerId="LiveId" clId="{0B80A026-1A72-4389-A0BA-8C423C6210BD}" dt="2017-07-28T15:48:13.391" v="0" actId="478"/>
        <pc:sldMkLst>
          <pc:docMk/>
          <pc:sldMk cId="3140106642" sldId="262"/>
        </pc:sldMkLst>
        <pc:spChg chg="add mod">
          <ac:chgData name="Sandra Johnson" userId="dec80153129495dc" providerId="LiveId" clId="{0B80A026-1A72-4389-A0BA-8C423C6210BD}" dt="2017-07-28T15:48:13.391" v="0" actId="478"/>
          <ac:spMkLst>
            <pc:docMk/>
            <pc:sldMk cId="3140106642" sldId="262"/>
            <ac:spMk id="2" creationId="{D0BEA9BC-8C7B-4F6F-8B1D-CC655E38C95D}"/>
          </ac:spMkLst>
        </pc:spChg>
      </pc:sldChg>
      <pc:sldChg chg="addSp modSp">
        <pc:chgData name="Sandra Johnson" userId="dec80153129495dc" providerId="LiveId" clId="{0B80A026-1A72-4389-A0BA-8C423C6210BD}" dt="2017-07-28T15:48:13.391" v="0" actId="478"/>
        <pc:sldMkLst>
          <pc:docMk/>
          <pc:sldMk cId="1489303549" sldId="263"/>
        </pc:sldMkLst>
        <pc:spChg chg="add mod">
          <ac:chgData name="Sandra Johnson" userId="dec80153129495dc" providerId="LiveId" clId="{0B80A026-1A72-4389-A0BA-8C423C6210BD}" dt="2017-07-28T15:48:13.391" v="0" actId="478"/>
          <ac:spMkLst>
            <pc:docMk/>
            <pc:sldMk cId="1489303549" sldId="263"/>
            <ac:spMk id="2" creationId="{245D0DFF-F239-47B5-9CF2-B14D16EFB405}"/>
          </ac:spMkLst>
        </pc:spChg>
      </pc:sldChg>
      <pc:sldChg chg="addSp modSp">
        <pc:chgData name="Sandra Johnson" userId="dec80153129495dc" providerId="LiveId" clId="{0B80A026-1A72-4389-A0BA-8C423C6210BD}" dt="2017-07-28T15:48:13.391" v="0" actId="478"/>
        <pc:sldMkLst>
          <pc:docMk/>
          <pc:sldMk cId="1457534109" sldId="264"/>
        </pc:sldMkLst>
        <pc:spChg chg="add mod">
          <ac:chgData name="Sandra Johnson" userId="dec80153129495dc" providerId="LiveId" clId="{0B80A026-1A72-4389-A0BA-8C423C6210BD}" dt="2017-07-28T15:48:13.391" v="0" actId="478"/>
          <ac:spMkLst>
            <pc:docMk/>
            <pc:sldMk cId="1457534109" sldId="264"/>
            <ac:spMk id="2" creationId="{5CC88234-D477-47B4-A6EA-B12B3D5EE2AF}"/>
          </ac:spMkLst>
        </pc:spChg>
      </pc:sldChg>
      <pc:sldChg chg="addSp modSp">
        <pc:chgData name="Sandra Johnson" userId="dec80153129495dc" providerId="LiveId" clId="{0B80A026-1A72-4389-A0BA-8C423C6210BD}" dt="2017-07-28T15:48:13.391" v="0" actId="478"/>
        <pc:sldMkLst>
          <pc:docMk/>
          <pc:sldMk cId="2871937851" sldId="265"/>
        </pc:sldMkLst>
        <pc:spChg chg="add mod">
          <ac:chgData name="Sandra Johnson" userId="dec80153129495dc" providerId="LiveId" clId="{0B80A026-1A72-4389-A0BA-8C423C6210BD}" dt="2017-07-28T15:48:13.391" v="0" actId="478"/>
          <ac:spMkLst>
            <pc:docMk/>
            <pc:sldMk cId="2871937851" sldId="265"/>
            <ac:spMk id="2" creationId="{9F1F46EF-2104-4264-AD1B-B743C648E259}"/>
          </ac:spMkLst>
        </pc:spChg>
      </pc:sldChg>
      <pc:sldChg chg="addSp modSp">
        <pc:chgData name="Sandra Johnson" userId="dec80153129495dc" providerId="LiveId" clId="{0B80A026-1A72-4389-A0BA-8C423C6210BD}" dt="2017-07-28T15:48:13.391" v="0" actId="478"/>
        <pc:sldMkLst>
          <pc:docMk/>
          <pc:sldMk cId="2276674131" sldId="272"/>
        </pc:sldMkLst>
        <pc:spChg chg="add mod">
          <ac:chgData name="Sandra Johnson" userId="dec80153129495dc" providerId="LiveId" clId="{0B80A026-1A72-4389-A0BA-8C423C6210BD}" dt="2017-07-28T15:48:13.391" v="0" actId="478"/>
          <ac:spMkLst>
            <pc:docMk/>
            <pc:sldMk cId="2276674131" sldId="272"/>
            <ac:spMk id="2" creationId="{A81D5D95-A8D1-4C55-B45A-D9471BF8831E}"/>
          </ac:spMkLst>
        </pc:spChg>
      </pc:sldChg>
      <pc:sldChg chg="addSp modSp">
        <pc:chgData name="Sandra Johnson" userId="dec80153129495dc" providerId="LiveId" clId="{0B80A026-1A72-4389-A0BA-8C423C6210BD}" dt="2017-07-28T15:48:13.391" v="0" actId="478"/>
        <pc:sldMkLst>
          <pc:docMk/>
          <pc:sldMk cId="1405277850" sldId="274"/>
        </pc:sldMkLst>
        <pc:spChg chg="add mod">
          <ac:chgData name="Sandra Johnson" userId="dec80153129495dc" providerId="LiveId" clId="{0B80A026-1A72-4389-A0BA-8C423C6210BD}" dt="2017-07-28T15:48:13.391" v="0" actId="478"/>
          <ac:spMkLst>
            <pc:docMk/>
            <pc:sldMk cId="1405277850" sldId="274"/>
            <ac:spMk id="3" creationId="{9CE8A5D4-628D-4487-82FC-DF0BCA7F78CD}"/>
          </ac:spMkLst>
        </pc:spChg>
      </pc:sldChg>
      <pc:sldChg chg="addSp modSp">
        <pc:chgData name="Sandra Johnson" userId="dec80153129495dc" providerId="LiveId" clId="{0B80A026-1A72-4389-A0BA-8C423C6210BD}" dt="2017-07-28T15:48:13.391" v="0" actId="478"/>
        <pc:sldMkLst>
          <pc:docMk/>
          <pc:sldMk cId="2945259560" sldId="275"/>
        </pc:sldMkLst>
        <pc:spChg chg="add mod">
          <ac:chgData name="Sandra Johnson" userId="dec80153129495dc" providerId="LiveId" clId="{0B80A026-1A72-4389-A0BA-8C423C6210BD}" dt="2017-07-28T15:48:13.391" v="0" actId="478"/>
          <ac:spMkLst>
            <pc:docMk/>
            <pc:sldMk cId="2945259560" sldId="275"/>
            <ac:spMk id="4" creationId="{3654B757-4EE3-4FA8-97FD-604A680E34B9}"/>
          </ac:spMkLst>
        </pc:spChg>
      </pc:sldChg>
      <pc:sldChg chg="addSp modSp">
        <pc:chgData name="Sandra Johnson" userId="dec80153129495dc" providerId="LiveId" clId="{0B80A026-1A72-4389-A0BA-8C423C6210BD}" dt="2017-07-28T15:48:13.391" v="0" actId="478"/>
        <pc:sldMkLst>
          <pc:docMk/>
          <pc:sldMk cId="4264453257" sldId="276"/>
        </pc:sldMkLst>
        <pc:spChg chg="add mod">
          <ac:chgData name="Sandra Johnson" userId="dec80153129495dc" providerId="LiveId" clId="{0B80A026-1A72-4389-A0BA-8C423C6210BD}" dt="2017-07-28T15:48:13.391" v="0" actId="478"/>
          <ac:spMkLst>
            <pc:docMk/>
            <pc:sldMk cId="4264453257" sldId="276"/>
            <ac:spMk id="4" creationId="{13F92005-C7E7-4917-BB87-E02DC4D4A38E}"/>
          </ac:spMkLst>
        </pc:spChg>
      </pc:sldChg>
      <pc:sldChg chg="addSp modSp">
        <pc:chgData name="Sandra Johnson" userId="dec80153129495dc" providerId="LiveId" clId="{0B80A026-1A72-4389-A0BA-8C423C6210BD}" dt="2017-07-28T15:48:13.391" v="0" actId="478"/>
        <pc:sldMkLst>
          <pc:docMk/>
          <pc:sldMk cId="1089749849" sldId="277"/>
        </pc:sldMkLst>
        <pc:spChg chg="add mod">
          <ac:chgData name="Sandra Johnson" userId="dec80153129495dc" providerId="LiveId" clId="{0B80A026-1A72-4389-A0BA-8C423C6210BD}" dt="2017-07-28T15:48:13.391" v="0" actId="478"/>
          <ac:spMkLst>
            <pc:docMk/>
            <pc:sldMk cId="1089749849" sldId="277"/>
            <ac:spMk id="4" creationId="{B14CED1B-5850-42D1-A2F5-F2AF26C38B74}"/>
          </ac:spMkLst>
        </pc:spChg>
      </pc:sldChg>
      <pc:sldChg chg="addSp modSp">
        <pc:chgData name="Sandra Johnson" userId="dec80153129495dc" providerId="LiveId" clId="{0B80A026-1A72-4389-A0BA-8C423C6210BD}" dt="2017-07-28T15:48:13.391" v="0" actId="478"/>
        <pc:sldMkLst>
          <pc:docMk/>
          <pc:sldMk cId="157597033" sldId="278"/>
        </pc:sldMkLst>
        <pc:spChg chg="add mod">
          <ac:chgData name="Sandra Johnson" userId="dec80153129495dc" providerId="LiveId" clId="{0B80A026-1A72-4389-A0BA-8C423C6210BD}" dt="2017-07-28T15:48:13.391" v="0" actId="478"/>
          <ac:spMkLst>
            <pc:docMk/>
            <pc:sldMk cId="157597033" sldId="278"/>
            <ac:spMk id="2" creationId="{09D94D99-B5D0-48ED-8B5E-55DEF19EA5DC}"/>
          </ac:spMkLst>
        </pc:spChg>
      </pc:sldChg>
      <pc:sldChg chg="addSp modSp">
        <pc:chgData name="Sandra Johnson" userId="dec80153129495dc" providerId="LiveId" clId="{0B80A026-1A72-4389-A0BA-8C423C6210BD}" dt="2017-07-28T15:48:13.391" v="0" actId="478"/>
        <pc:sldMkLst>
          <pc:docMk/>
          <pc:sldMk cId="1478361422" sldId="279"/>
        </pc:sldMkLst>
        <pc:spChg chg="add mod">
          <ac:chgData name="Sandra Johnson" userId="dec80153129495dc" providerId="LiveId" clId="{0B80A026-1A72-4389-A0BA-8C423C6210BD}" dt="2017-07-28T15:48:13.391" v="0" actId="478"/>
          <ac:spMkLst>
            <pc:docMk/>
            <pc:sldMk cId="1478361422" sldId="279"/>
            <ac:spMk id="2" creationId="{8A1CC20E-8155-4742-A4C9-EED7C0FD1C37}"/>
          </ac:spMkLst>
        </pc:spChg>
      </pc:sldChg>
      <pc:sldChg chg="addSp modSp">
        <pc:chgData name="Sandra Johnson" userId="dec80153129495dc" providerId="LiveId" clId="{0B80A026-1A72-4389-A0BA-8C423C6210BD}" dt="2017-07-28T15:48:13.391" v="0" actId="478"/>
        <pc:sldMkLst>
          <pc:docMk/>
          <pc:sldMk cId="1296012343" sldId="280"/>
        </pc:sldMkLst>
        <pc:spChg chg="add mod">
          <ac:chgData name="Sandra Johnson" userId="dec80153129495dc" providerId="LiveId" clId="{0B80A026-1A72-4389-A0BA-8C423C6210BD}" dt="2017-07-28T15:48:13.391" v="0" actId="478"/>
          <ac:spMkLst>
            <pc:docMk/>
            <pc:sldMk cId="1296012343" sldId="280"/>
            <ac:spMk id="2" creationId="{215CFA46-8470-4CBE-B750-44AE463B41DA}"/>
          </ac:spMkLst>
        </pc:spChg>
      </pc:sldChg>
      <pc:sldChg chg="addSp modSp">
        <pc:chgData name="Sandra Johnson" userId="dec80153129495dc" providerId="LiveId" clId="{0B80A026-1A72-4389-A0BA-8C423C6210BD}" dt="2017-07-28T15:48:13.391" v="0" actId="478"/>
        <pc:sldMkLst>
          <pc:docMk/>
          <pc:sldMk cId="593767470" sldId="282"/>
        </pc:sldMkLst>
        <pc:spChg chg="add mod">
          <ac:chgData name="Sandra Johnson" userId="dec80153129495dc" providerId="LiveId" clId="{0B80A026-1A72-4389-A0BA-8C423C6210BD}" dt="2017-07-28T15:48:13.391" v="0" actId="478"/>
          <ac:spMkLst>
            <pc:docMk/>
            <pc:sldMk cId="593767470" sldId="282"/>
            <ac:spMk id="2" creationId="{CFED86EA-2AB6-4E5E-99A9-84C5536BD769}"/>
          </ac:spMkLst>
        </pc:spChg>
      </pc:sldChg>
      <pc:sldChg chg="addSp modSp">
        <pc:chgData name="Sandra Johnson" userId="dec80153129495dc" providerId="LiveId" clId="{0B80A026-1A72-4389-A0BA-8C423C6210BD}" dt="2017-07-28T15:48:13.391" v="0" actId="478"/>
        <pc:sldMkLst>
          <pc:docMk/>
          <pc:sldMk cId="1047926592" sldId="283"/>
        </pc:sldMkLst>
        <pc:spChg chg="add mod">
          <ac:chgData name="Sandra Johnson" userId="dec80153129495dc" providerId="LiveId" clId="{0B80A026-1A72-4389-A0BA-8C423C6210BD}" dt="2017-07-28T15:48:13.391" v="0" actId="478"/>
          <ac:spMkLst>
            <pc:docMk/>
            <pc:sldMk cId="1047926592" sldId="283"/>
            <ac:spMk id="2" creationId="{8329B982-A0B9-4C75-BEA4-20DCAE1EA834}"/>
          </ac:spMkLst>
        </pc:spChg>
      </pc:sldChg>
      <pc:sldChg chg="addSp modSp">
        <pc:chgData name="Sandra Johnson" userId="dec80153129495dc" providerId="LiveId" clId="{0B80A026-1A72-4389-A0BA-8C423C6210BD}" dt="2017-07-28T15:48:13.391" v="0" actId="478"/>
        <pc:sldMkLst>
          <pc:docMk/>
          <pc:sldMk cId="125424288" sldId="284"/>
        </pc:sldMkLst>
        <pc:spChg chg="add mod">
          <ac:chgData name="Sandra Johnson" userId="dec80153129495dc" providerId="LiveId" clId="{0B80A026-1A72-4389-A0BA-8C423C6210BD}" dt="2017-07-28T15:48:13.391" v="0" actId="478"/>
          <ac:spMkLst>
            <pc:docMk/>
            <pc:sldMk cId="125424288" sldId="284"/>
            <ac:spMk id="2" creationId="{7915E787-2535-4A81-A8A6-07348E24EF3A}"/>
          </ac:spMkLst>
        </pc:spChg>
      </pc:sldChg>
      <pc:sldChg chg="addSp modSp">
        <pc:chgData name="Sandra Johnson" userId="dec80153129495dc" providerId="LiveId" clId="{0B80A026-1A72-4389-A0BA-8C423C6210BD}" dt="2017-07-28T15:48:13.391" v="0" actId="478"/>
        <pc:sldMkLst>
          <pc:docMk/>
          <pc:sldMk cId="3109085612" sldId="285"/>
        </pc:sldMkLst>
        <pc:spChg chg="add mod">
          <ac:chgData name="Sandra Johnson" userId="dec80153129495dc" providerId="LiveId" clId="{0B80A026-1A72-4389-A0BA-8C423C6210BD}" dt="2017-07-28T15:48:13.391" v="0" actId="478"/>
          <ac:spMkLst>
            <pc:docMk/>
            <pc:sldMk cId="3109085612" sldId="285"/>
            <ac:spMk id="2" creationId="{8284110A-1DE8-4219-B4C4-530BC4C34C94}"/>
          </ac:spMkLst>
        </pc:spChg>
      </pc:sldChg>
      <pc:sldChg chg="addSp modSp">
        <pc:chgData name="Sandra Johnson" userId="dec80153129495dc" providerId="LiveId" clId="{0B80A026-1A72-4389-A0BA-8C423C6210BD}" dt="2017-07-28T15:48:13.391" v="0" actId="478"/>
        <pc:sldMkLst>
          <pc:docMk/>
          <pc:sldMk cId="1066749556" sldId="286"/>
        </pc:sldMkLst>
        <pc:spChg chg="add mod">
          <ac:chgData name="Sandra Johnson" userId="dec80153129495dc" providerId="LiveId" clId="{0B80A026-1A72-4389-A0BA-8C423C6210BD}" dt="2017-07-28T15:48:13.391" v="0" actId="478"/>
          <ac:spMkLst>
            <pc:docMk/>
            <pc:sldMk cId="1066749556" sldId="286"/>
            <ac:spMk id="2" creationId="{086D89F1-508C-4805-AC19-46AD8DD1C133}"/>
          </ac:spMkLst>
        </pc:spChg>
      </pc:sldChg>
      <pc:sldChg chg="addSp modSp">
        <pc:chgData name="Sandra Johnson" userId="dec80153129495dc" providerId="LiveId" clId="{0B80A026-1A72-4389-A0BA-8C423C6210BD}" dt="2017-07-28T15:48:13.391" v="0" actId="478"/>
        <pc:sldMkLst>
          <pc:docMk/>
          <pc:sldMk cId="3485362873" sldId="287"/>
        </pc:sldMkLst>
        <pc:spChg chg="add mod">
          <ac:chgData name="Sandra Johnson" userId="dec80153129495dc" providerId="LiveId" clId="{0B80A026-1A72-4389-A0BA-8C423C6210BD}" dt="2017-07-28T15:48:13.391" v="0" actId="478"/>
          <ac:spMkLst>
            <pc:docMk/>
            <pc:sldMk cId="3485362873" sldId="287"/>
            <ac:spMk id="2" creationId="{F83551F6-7EC1-4405-B8C0-91907D7E3590}"/>
          </ac:spMkLst>
        </pc:spChg>
      </pc:sldChg>
      <pc:sldChg chg="addSp modSp">
        <pc:chgData name="Sandra Johnson" userId="dec80153129495dc" providerId="LiveId" clId="{0B80A026-1A72-4389-A0BA-8C423C6210BD}" dt="2017-07-28T15:48:13.391" v="0" actId="478"/>
        <pc:sldMkLst>
          <pc:docMk/>
          <pc:sldMk cId="4217469223" sldId="288"/>
        </pc:sldMkLst>
        <pc:spChg chg="add mod">
          <ac:chgData name="Sandra Johnson" userId="dec80153129495dc" providerId="LiveId" clId="{0B80A026-1A72-4389-A0BA-8C423C6210BD}" dt="2017-07-28T15:48:13.391" v="0" actId="478"/>
          <ac:spMkLst>
            <pc:docMk/>
            <pc:sldMk cId="4217469223" sldId="288"/>
            <ac:spMk id="2" creationId="{FE4E8F15-6149-44E3-B7C8-BDC64609DF37}"/>
          </ac:spMkLst>
        </pc:spChg>
      </pc:sldChg>
      <pc:sldChg chg="addSp modSp">
        <pc:chgData name="Sandra Johnson" userId="dec80153129495dc" providerId="LiveId" clId="{0B80A026-1A72-4389-A0BA-8C423C6210BD}" dt="2017-07-28T15:48:13.391" v="0" actId="478"/>
        <pc:sldMkLst>
          <pc:docMk/>
          <pc:sldMk cId="182391349" sldId="289"/>
        </pc:sldMkLst>
        <pc:spChg chg="add mod">
          <ac:chgData name="Sandra Johnson" userId="dec80153129495dc" providerId="LiveId" clId="{0B80A026-1A72-4389-A0BA-8C423C6210BD}" dt="2017-07-28T15:48:13.391" v="0" actId="478"/>
          <ac:spMkLst>
            <pc:docMk/>
            <pc:sldMk cId="182391349" sldId="289"/>
            <ac:spMk id="2" creationId="{1222EE53-32FC-4F11-9098-1E462882BA57}"/>
          </ac:spMkLst>
        </pc:spChg>
      </pc:sldChg>
      <pc:sldChg chg="addSp modSp">
        <pc:chgData name="Sandra Johnson" userId="dec80153129495dc" providerId="LiveId" clId="{0B80A026-1A72-4389-A0BA-8C423C6210BD}" dt="2017-07-28T15:48:13.391" v="0" actId="478"/>
        <pc:sldMkLst>
          <pc:docMk/>
          <pc:sldMk cId="666739374" sldId="290"/>
        </pc:sldMkLst>
        <pc:spChg chg="add mod">
          <ac:chgData name="Sandra Johnson" userId="dec80153129495dc" providerId="LiveId" clId="{0B80A026-1A72-4389-A0BA-8C423C6210BD}" dt="2017-07-28T15:48:13.391" v="0" actId="478"/>
          <ac:spMkLst>
            <pc:docMk/>
            <pc:sldMk cId="666739374" sldId="290"/>
            <ac:spMk id="2" creationId="{FBE06561-1A3E-47F1-A1BE-60E8D29CDD73}"/>
          </ac:spMkLst>
        </pc:spChg>
      </pc:sldChg>
      <pc:sldChg chg="addSp modSp">
        <pc:chgData name="Sandra Johnson" userId="dec80153129495dc" providerId="LiveId" clId="{0B80A026-1A72-4389-A0BA-8C423C6210BD}" dt="2017-07-28T15:48:13.391" v="0" actId="478"/>
        <pc:sldMkLst>
          <pc:docMk/>
          <pc:sldMk cId="3285346498" sldId="291"/>
        </pc:sldMkLst>
        <pc:spChg chg="add mod">
          <ac:chgData name="Sandra Johnson" userId="dec80153129495dc" providerId="LiveId" clId="{0B80A026-1A72-4389-A0BA-8C423C6210BD}" dt="2017-07-28T15:48:13.391" v="0" actId="478"/>
          <ac:spMkLst>
            <pc:docMk/>
            <pc:sldMk cId="3285346498" sldId="291"/>
            <ac:spMk id="2" creationId="{F6B519BE-858E-42E1-A4F3-943675071AC5}"/>
          </ac:spMkLst>
        </pc:spChg>
      </pc:sldChg>
      <pc:sldChg chg="addSp delSp modSp">
        <pc:chgData name="Sandra Johnson" userId="dec80153129495dc" providerId="LiveId" clId="{0B80A026-1A72-4389-A0BA-8C423C6210BD}" dt="2017-07-28T16:01:56.142" v="1" actId="478"/>
        <pc:sldMkLst>
          <pc:docMk/>
          <pc:sldMk cId="3041376139" sldId="293"/>
        </pc:sldMkLst>
        <pc:spChg chg="add mod">
          <ac:chgData name="Sandra Johnson" userId="dec80153129495dc" providerId="LiveId" clId="{0B80A026-1A72-4389-A0BA-8C423C6210BD}" dt="2017-07-28T15:48:13.391" v="0" actId="478"/>
          <ac:spMkLst>
            <pc:docMk/>
            <pc:sldMk cId="3041376139" sldId="293"/>
            <ac:spMk id="2" creationId="{68C1FC51-A2EC-453E-B8CE-F35603D0C11C}"/>
          </ac:spMkLst>
        </pc:spChg>
        <pc:spChg chg="add mod">
          <ac:chgData name="Sandra Johnson" userId="dec80153129495dc" providerId="LiveId" clId="{0B80A026-1A72-4389-A0BA-8C423C6210BD}" dt="2017-07-28T16:01:56.142" v="1" actId="478"/>
          <ac:spMkLst>
            <pc:docMk/>
            <pc:sldMk cId="3041376139" sldId="293"/>
            <ac:spMk id="4" creationId="{DDF52C0F-481E-45AF-B7A3-3F5598B3302A}"/>
          </ac:spMkLst>
        </pc:spChg>
        <pc:spChg chg="del">
          <ac:chgData name="Sandra Johnson" userId="dec80153129495dc" providerId="LiveId" clId="{0B80A026-1A72-4389-A0BA-8C423C6210BD}" dt="2017-07-28T16:01:56.142" v="1" actId="478"/>
          <ac:spMkLst>
            <pc:docMk/>
            <pc:sldMk cId="3041376139" sldId="293"/>
            <ac:spMk id="14" creationId="{ED679621-7148-4290-872A-35BFF18EC819}"/>
          </ac:spMkLst>
        </pc:spChg>
      </pc:sldChg>
      <pc:sldChg chg="addSp modSp">
        <pc:chgData name="Sandra Johnson" userId="dec80153129495dc" providerId="LiveId" clId="{0B80A026-1A72-4389-A0BA-8C423C6210BD}" dt="2017-07-28T15:48:13.391" v="0" actId="478"/>
        <pc:sldMkLst>
          <pc:docMk/>
          <pc:sldMk cId="4145491084" sldId="294"/>
        </pc:sldMkLst>
        <pc:spChg chg="add mod">
          <ac:chgData name="Sandra Johnson" userId="dec80153129495dc" providerId="LiveId" clId="{0B80A026-1A72-4389-A0BA-8C423C6210BD}" dt="2017-07-28T15:48:13.391" v="0" actId="478"/>
          <ac:spMkLst>
            <pc:docMk/>
            <pc:sldMk cId="4145491084" sldId="294"/>
            <ac:spMk id="2" creationId="{C99F55A9-FE2A-4D47-B53B-6549B47CF0F1}"/>
          </ac:spMkLst>
        </pc:spChg>
      </pc:sldChg>
      <pc:sldChg chg="addSp modSp">
        <pc:chgData name="Sandra Johnson" userId="dec80153129495dc" providerId="LiveId" clId="{0B80A026-1A72-4389-A0BA-8C423C6210BD}" dt="2017-07-28T15:48:13.391" v="0" actId="478"/>
        <pc:sldMkLst>
          <pc:docMk/>
          <pc:sldMk cId="3277912635" sldId="295"/>
        </pc:sldMkLst>
        <pc:spChg chg="add mod">
          <ac:chgData name="Sandra Johnson" userId="dec80153129495dc" providerId="LiveId" clId="{0B80A026-1A72-4389-A0BA-8C423C6210BD}" dt="2017-07-28T15:48:13.391" v="0" actId="478"/>
          <ac:spMkLst>
            <pc:docMk/>
            <pc:sldMk cId="3277912635" sldId="295"/>
            <ac:spMk id="2" creationId="{DC394D0A-88FC-41CF-A910-A3FAEC647C3A}"/>
          </ac:spMkLst>
        </pc:spChg>
      </pc:sldChg>
      <pc:sldChg chg="addSp modSp">
        <pc:chgData name="Sandra Johnson" userId="dec80153129495dc" providerId="LiveId" clId="{0B80A026-1A72-4389-A0BA-8C423C6210BD}" dt="2017-07-28T15:48:13.391" v="0" actId="478"/>
        <pc:sldMkLst>
          <pc:docMk/>
          <pc:sldMk cId="3743451484" sldId="296"/>
        </pc:sldMkLst>
        <pc:spChg chg="add mod">
          <ac:chgData name="Sandra Johnson" userId="dec80153129495dc" providerId="LiveId" clId="{0B80A026-1A72-4389-A0BA-8C423C6210BD}" dt="2017-07-28T15:48:13.391" v="0" actId="478"/>
          <ac:spMkLst>
            <pc:docMk/>
            <pc:sldMk cId="3743451484" sldId="296"/>
            <ac:spMk id="2" creationId="{0AEAADED-BE1A-4A3D-93F6-7F251DC077E9}"/>
          </ac:spMkLst>
        </pc:spChg>
      </pc:sldChg>
      <pc:sldChg chg="addSp modSp">
        <pc:chgData name="Sandra Johnson" userId="dec80153129495dc" providerId="LiveId" clId="{0B80A026-1A72-4389-A0BA-8C423C6210BD}" dt="2017-07-28T15:48:13.391" v="0" actId="478"/>
        <pc:sldMkLst>
          <pc:docMk/>
          <pc:sldMk cId="4080778875" sldId="297"/>
        </pc:sldMkLst>
        <pc:spChg chg="add mod">
          <ac:chgData name="Sandra Johnson" userId="dec80153129495dc" providerId="LiveId" clId="{0B80A026-1A72-4389-A0BA-8C423C6210BD}" dt="2017-07-28T15:48:13.391" v="0" actId="478"/>
          <ac:spMkLst>
            <pc:docMk/>
            <pc:sldMk cId="4080778875" sldId="297"/>
            <ac:spMk id="2" creationId="{404941F5-AAFE-43B6-B8F6-127B66D58883}"/>
          </ac:spMkLst>
        </pc:spChg>
      </pc:sldChg>
      <pc:sldChg chg="addSp modSp">
        <pc:chgData name="Sandra Johnson" userId="dec80153129495dc" providerId="LiveId" clId="{0B80A026-1A72-4389-A0BA-8C423C6210BD}" dt="2017-07-28T15:48:13.391" v="0" actId="478"/>
        <pc:sldMkLst>
          <pc:docMk/>
          <pc:sldMk cId="650448318" sldId="298"/>
        </pc:sldMkLst>
        <pc:spChg chg="add mod">
          <ac:chgData name="Sandra Johnson" userId="dec80153129495dc" providerId="LiveId" clId="{0B80A026-1A72-4389-A0BA-8C423C6210BD}" dt="2017-07-28T15:48:13.391" v="0" actId="478"/>
          <ac:spMkLst>
            <pc:docMk/>
            <pc:sldMk cId="650448318" sldId="298"/>
            <ac:spMk id="2" creationId="{E57D3D79-1417-4DD7-85A5-CD20DE039033}"/>
          </ac:spMkLst>
        </pc:spChg>
      </pc:sldChg>
      <pc:sldChg chg="addSp modSp">
        <pc:chgData name="Sandra Johnson" userId="dec80153129495dc" providerId="LiveId" clId="{0B80A026-1A72-4389-A0BA-8C423C6210BD}" dt="2017-07-28T15:48:13.391" v="0" actId="478"/>
        <pc:sldMkLst>
          <pc:docMk/>
          <pc:sldMk cId="618846083" sldId="301"/>
        </pc:sldMkLst>
        <pc:spChg chg="add mod">
          <ac:chgData name="Sandra Johnson" userId="dec80153129495dc" providerId="LiveId" clId="{0B80A026-1A72-4389-A0BA-8C423C6210BD}" dt="2017-07-28T15:48:13.391" v="0" actId="478"/>
          <ac:spMkLst>
            <pc:docMk/>
            <pc:sldMk cId="618846083" sldId="301"/>
            <ac:spMk id="3" creationId="{0E9C3DAB-C053-4964-8F3E-9C05A5C00698}"/>
          </ac:spMkLst>
        </pc:spChg>
      </pc:sldChg>
      <pc:sldChg chg="addSp modSp">
        <pc:chgData name="Sandra Johnson" userId="dec80153129495dc" providerId="LiveId" clId="{0B80A026-1A72-4389-A0BA-8C423C6210BD}" dt="2017-07-28T15:48:13.391" v="0" actId="478"/>
        <pc:sldMkLst>
          <pc:docMk/>
          <pc:sldMk cId="3460085677" sldId="302"/>
        </pc:sldMkLst>
        <pc:spChg chg="add mod">
          <ac:chgData name="Sandra Johnson" userId="dec80153129495dc" providerId="LiveId" clId="{0B80A026-1A72-4389-A0BA-8C423C6210BD}" dt="2017-07-28T15:48:13.391" v="0" actId="478"/>
          <ac:spMkLst>
            <pc:docMk/>
            <pc:sldMk cId="3460085677" sldId="302"/>
            <ac:spMk id="2" creationId="{77E361C6-45DC-448E-928C-F22300E09BCE}"/>
          </ac:spMkLst>
        </pc:spChg>
      </pc:sldChg>
      <pc:sldChg chg="addSp modSp">
        <pc:chgData name="Sandra Johnson" userId="dec80153129495dc" providerId="LiveId" clId="{0B80A026-1A72-4389-A0BA-8C423C6210BD}" dt="2017-07-28T15:48:13.391" v="0" actId="478"/>
        <pc:sldMkLst>
          <pc:docMk/>
          <pc:sldMk cId="3761092869" sldId="303"/>
        </pc:sldMkLst>
        <pc:spChg chg="add mod">
          <ac:chgData name="Sandra Johnson" userId="dec80153129495dc" providerId="LiveId" clId="{0B80A026-1A72-4389-A0BA-8C423C6210BD}" dt="2017-07-28T15:48:13.391" v="0" actId="478"/>
          <ac:spMkLst>
            <pc:docMk/>
            <pc:sldMk cId="3761092869" sldId="303"/>
            <ac:spMk id="2" creationId="{294BF17D-6B3E-4E7C-AF22-5C6D4AF44E7A}"/>
          </ac:spMkLst>
        </pc:spChg>
      </pc:sldChg>
      <pc:sldChg chg="addSp modSp">
        <pc:chgData name="Sandra Johnson" userId="dec80153129495dc" providerId="LiveId" clId="{0B80A026-1A72-4389-A0BA-8C423C6210BD}" dt="2017-07-28T15:48:13.391" v="0" actId="478"/>
        <pc:sldMkLst>
          <pc:docMk/>
          <pc:sldMk cId="3754623094" sldId="305"/>
        </pc:sldMkLst>
        <pc:spChg chg="add mod">
          <ac:chgData name="Sandra Johnson" userId="dec80153129495dc" providerId="LiveId" clId="{0B80A026-1A72-4389-A0BA-8C423C6210BD}" dt="2017-07-28T15:48:13.391" v="0" actId="478"/>
          <ac:spMkLst>
            <pc:docMk/>
            <pc:sldMk cId="3754623094" sldId="305"/>
            <ac:spMk id="2" creationId="{14A862B0-7C53-443F-B18E-4E6761FAD331}"/>
          </ac:spMkLst>
        </pc:spChg>
      </pc:sldChg>
      <pc:sldChg chg="addSp modSp">
        <pc:chgData name="Sandra Johnson" userId="dec80153129495dc" providerId="LiveId" clId="{0B80A026-1A72-4389-A0BA-8C423C6210BD}" dt="2017-07-28T15:48:13.391" v="0" actId="478"/>
        <pc:sldMkLst>
          <pc:docMk/>
          <pc:sldMk cId="4230216519" sldId="307"/>
        </pc:sldMkLst>
        <pc:spChg chg="add mod">
          <ac:chgData name="Sandra Johnson" userId="dec80153129495dc" providerId="LiveId" clId="{0B80A026-1A72-4389-A0BA-8C423C6210BD}" dt="2017-07-28T15:48:13.391" v="0" actId="478"/>
          <ac:spMkLst>
            <pc:docMk/>
            <pc:sldMk cId="4230216519" sldId="307"/>
            <ac:spMk id="2" creationId="{CA68187E-24E0-4B98-8CD1-352A94E5EEE3}"/>
          </ac:spMkLst>
        </pc:spChg>
      </pc:sldChg>
      <pc:sldChg chg="addSp modSp">
        <pc:chgData name="Sandra Johnson" userId="dec80153129495dc" providerId="LiveId" clId="{0B80A026-1A72-4389-A0BA-8C423C6210BD}" dt="2017-07-28T15:48:13.391" v="0" actId="478"/>
        <pc:sldMkLst>
          <pc:docMk/>
          <pc:sldMk cId="3412565503" sldId="310"/>
        </pc:sldMkLst>
        <pc:spChg chg="add mod">
          <ac:chgData name="Sandra Johnson" userId="dec80153129495dc" providerId="LiveId" clId="{0B80A026-1A72-4389-A0BA-8C423C6210BD}" dt="2017-07-28T15:48:13.391" v="0" actId="478"/>
          <ac:spMkLst>
            <pc:docMk/>
            <pc:sldMk cId="3412565503" sldId="310"/>
            <ac:spMk id="3" creationId="{2F7ECC15-CA64-4825-924C-4ED8EF2F9011}"/>
          </ac:spMkLst>
        </pc:spChg>
      </pc:sldChg>
      <pc:sldChg chg="addSp modSp">
        <pc:chgData name="Sandra Johnson" userId="dec80153129495dc" providerId="LiveId" clId="{0B80A026-1A72-4389-A0BA-8C423C6210BD}" dt="2017-07-28T15:48:13.391" v="0" actId="478"/>
        <pc:sldMkLst>
          <pc:docMk/>
          <pc:sldMk cId="1075014117" sldId="311"/>
        </pc:sldMkLst>
        <pc:spChg chg="add mod">
          <ac:chgData name="Sandra Johnson" userId="dec80153129495dc" providerId="LiveId" clId="{0B80A026-1A72-4389-A0BA-8C423C6210BD}" dt="2017-07-28T15:48:13.391" v="0" actId="478"/>
          <ac:spMkLst>
            <pc:docMk/>
            <pc:sldMk cId="1075014117" sldId="311"/>
            <ac:spMk id="3" creationId="{9B81231B-FAC6-4B68-A69F-2D208119DCA9}"/>
          </ac:spMkLst>
        </pc:spChg>
      </pc:sldChg>
      <pc:sldChg chg="addSp modSp">
        <pc:chgData name="Sandra Johnson" userId="dec80153129495dc" providerId="LiveId" clId="{0B80A026-1A72-4389-A0BA-8C423C6210BD}" dt="2017-07-28T15:48:13.391" v="0" actId="478"/>
        <pc:sldMkLst>
          <pc:docMk/>
          <pc:sldMk cId="1986680747" sldId="312"/>
        </pc:sldMkLst>
        <pc:spChg chg="add mod">
          <ac:chgData name="Sandra Johnson" userId="dec80153129495dc" providerId="LiveId" clId="{0B80A026-1A72-4389-A0BA-8C423C6210BD}" dt="2017-07-28T15:48:13.391" v="0" actId="478"/>
          <ac:spMkLst>
            <pc:docMk/>
            <pc:sldMk cId="1986680747" sldId="312"/>
            <ac:spMk id="3" creationId="{68F923F7-F5F3-4713-8FB8-A4879E6ACE2E}"/>
          </ac:spMkLst>
        </pc:spChg>
      </pc:sldChg>
      <pc:sldChg chg="addSp modSp">
        <pc:chgData name="Sandra Johnson" userId="dec80153129495dc" providerId="LiveId" clId="{0B80A026-1A72-4389-A0BA-8C423C6210BD}" dt="2017-07-28T15:48:13.391" v="0" actId="478"/>
        <pc:sldMkLst>
          <pc:docMk/>
          <pc:sldMk cId="3815978431" sldId="313"/>
        </pc:sldMkLst>
        <pc:spChg chg="add mod">
          <ac:chgData name="Sandra Johnson" userId="dec80153129495dc" providerId="LiveId" clId="{0B80A026-1A72-4389-A0BA-8C423C6210BD}" dt="2017-07-28T15:48:13.391" v="0" actId="478"/>
          <ac:spMkLst>
            <pc:docMk/>
            <pc:sldMk cId="3815978431" sldId="313"/>
            <ac:spMk id="3" creationId="{14C63EAE-C143-4AD0-A56C-D99BF989BB18}"/>
          </ac:spMkLst>
        </pc:spChg>
      </pc:sldChg>
      <pc:sldChg chg="addSp modSp">
        <pc:chgData name="Sandra Johnson" userId="dec80153129495dc" providerId="LiveId" clId="{0B80A026-1A72-4389-A0BA-8C423C6210BD}" dt="2017-07-28T15:48:13.391" v="0" actId="478"/>
        <pc:sldMkLst>
          <pc:docMk/>
          <pc:sldMk cId="2685139138" sldId="314"/>
        </pc:sldMkLst>
        <pc:spChg chg="add mod">
          <ac:chgData name="Sandra Johnson" userId="dec80153129495dc" providerId="LiveId" clId="{0B80A026-1A72-4389-A0BA-8C423C6210BD}" dt="2017-07-28T15:48:13.391" v="0" actId="478"/>
          <ac:spMkLst>
            <pc:docMk/>
            <pc:sldMk cId="2685139138" sldId="314"/>
            <ac:spMk id="3" creationId="{865625BD-D52D-4DF1-8D4D-F4B03B57D066}"/>
          </ac:spMkLst>
        </pc:spChg>
      </pc:sldChg>
      <pc:sldChg chg="addSp modSp">
        <pc:chgData name="Sandra Johnson" userId="dec80153129495dc" providerId="LiveId" clId="{0B80A026-1A72-4389-A0BA-8C423C6210BD}" dt="2017-07-28T15:48:13.391" v="0" actId="478"/>
        <pc:sldMkLst>
          <pc:docMk/>
          <pc:sldMk cId="1622320880" sldId="316"/>
        </pc:sldMkLst>
        <pc:spChg chg="add mod">
          <ac:chgData name="Sandra Johnson" userId="dec80153129495dc" providerId="LiveId" clId="{0B80A026-1A72-4389-A0BA-8C423C6210BD}" dt="2017-07-28T15:48:13.391" v="0" actId="478"/>
          <ac:spMkLst>
            <pc:docMk/>
            <pc:sldMk cId="1622320880" sldId="316"/>
            <ac:spMk id="2" creationId="{0A588129-F109-44EA-99F8-B3F0D1014068}"/>
          </ac:spMkLst>
        </pc:spChg>
      </pc:sldChg>
      <pc:sldChg chg="addSp delSp modSp">
        <pc:chgData name="Sandra Johnson" userId="dec80153129495dc" providerId="LiveId" clId="{0B80A026-1A72-4389-A0BA-8C423C6210BD}" dt="2017-07-28T16:32:21.691" v="5"/>
        <pc:sldMkLst>
          <pc:docMk/>
          <pc:sldMk cId="2037164336" sldId="318"/>
        </pc:sldMkLst>
        <pc:spChg chg="del">
          <ac:chgData name="Sandra Johnson" userId="dec80153129495dc" providerId="LiveId" clId="{0B80A026-1A72-4389-A0BA-8C423C6210BD}" dt="2017-07-28T16:32:16.334" v="2" actId="478"/>
          <ac:spMkLst>
            <pc:docMk/>
            <pc:sldMk cId="2037164336" sldId="318"/>
            <ac:spMk id="3" creationId="{1E5E04A4-90D7-4320-AA18-B1365650EC0B}"/>
          </ac:spMkLst>
        </pc:spChg>
        <pc:spChg chg="add mod">
          <ac:chgData name="Sandra Johnson" userId="dec80153129495dc" providerId="LiveId" clId="{0B80A026-1A72-4389-A0BA-8C423C6210BD}" dt="2017-07-28T15:48:13.391" v="0" actId="478"/>
          <ac:spMkLst>
            <pc:docMk/>
            <pc:sldMk cId="2037164336" sldId="318"/>
            <ac:spMk id="4" creationId="{B41198E1-0D25-42DC-A897-5D083CB9C8BC}"/>
          </ac:spMkLst>
        </pc:spChg>
        <pc:spChg chg="del mod">
          <ac:chgData name="Sandra Johnson" userId="dec80153129495dc" providerId="LiveId" clId="{0B80A026-1A72-4389-A0BA-8C423C6210BD}" dt="2017-07-28T16:32:19.844" v="4" actId="478"/>
          <ac:spMkLst>
            <pc:docMk/>
            <pc:sldMk cId="2037164336" sldId="318"/>
            <ac:spMk id="11" creationId="{F28FFC2A-38BB-4188-AF8D-2E0A31784B96}"/>
          </ac:spMkLst>
        </pc:spChg>
        <pc:grpChg chg="add">
          <ac:chgData name="Sandra Johnson" userId="dec80153129495dc" providerId="LiveId" clId="{0B80A026-1A72-4389-A0BA-8C423C6210BD}" dt="2017-07-28T16:32:21.691" v="5"/>
          <ac:grpSpMkLst>
            <pc:docMk/>
            <pc:sldMk cId="2037164336" sldId="318"/>
            <ac:grpSpMk id="10" creationId="{5405557E-1109-46EF-8981-F3D1D10E76CF}"/>
          </ac:grpSpMkLst>
        </pc:grpChg>
        <pc:picChg chg="del">
          <ac:chgData name="Sandra Johnson" userId="dec80153129495dc" providerId="LiveId" clId="{0B80A026-1A72-4389-A0BA-8C423C6210BD}" dt="2017-07-28T16:32:16.334" v="2" actId="478"/>
          <ac:picMkLst>
            <pc:docMk/>
            <pc:sldMk cId="2037164336" sldId="318"/>
            <ac:picMk id="2" creationId="{87649128-1177-4447-A28C-245BFCCDBB5F}"/>
          </ac:picMkLst>
        </pc:picChg>
      </pc:sldChg>
      <pc:sldChg chg="addSp modSp">
        <pc:chgData name="Sandra Johnson" userId="dec80153129495dc" providerId="LiveId" clId="{0B80A026-1A72-4389-A0BA-8C423C6210BD}" dt="2017-07-28T15:48:13.391" v="0" actId="478"/>
        <pc:sldMkLst>
          <pc:docMk/>
          <pc:sldMk cId="478385006" sldId="320"/>
        </pc:sldMkLst>
        <pc:spChg chg="add mod">
          <ac:chgData name="Sandra Johnson" userId="dec80153129495dc" providerId="LiveId" clId="{0B80A026-1A72-4389-A0BA-8C423C6210BD}" dt="2017-07-28T15:48:13.391" v="0" actId="478"/>
          <ac:spMkLst>
            <pc:docMk/>
            <pc:sldMk cId="478385006" sldId="320"/>
            <ac:spMk id="30" creationId="{FEDC7185-89C2-400C-AD27-FF34E2BF3389}"/>
          </ac:spMkLst>
        </pc:spChg>
      </pc:sldChg>
      <pc:sldChg chg="addSp modSp">
        <pc:chgData name="Sandra Johnson" userId="dec80153129495dc" providerId="LiveId" clId="{0B80A026-1A72-4389-A0BA-8C423C6210BD}" dt="2017-07-28T15:48:13.391" v="0" actId="478"/>
        <pc:sldMkLst>
          <pc:docMk/>
          <pc:sldMk cId="791213858" sldId="325"/>
        </pc:sldMkLst>
        <pc:spChg chg="add mod">
          <ac:chgData name="Sandra Johnson" userId="dec80153129495dc" providerId="LiveId" clId="{0B80A026-1A72-4389-A0BA-8C423C6210BD}" dt="2017-07-28T15:48:13.391" v="0" actId="478"/>
          <ac:spMkLst>
            <pc:docMk/>
            <pc:sldMk cId="791213858" sldId="325"/>
            <ac:spMk id="5" creationId="{B560D214-462A-4EA9-9CBC-F947CA004899}"/>
          </ac:spMkLst>
        </pc:spChg>
      </pc:sldChg>
      <pc:sldChg chg="addSp modSp">
        <pc:chgData name="Sandra Johnson" userId="dec80153129495dc" providerId="LiveId" clId="{0B80A026-1A72-4389-A0BA-8C423C6210BD}" dt="2017-07-28T15:48:13.391" v="0" actId="478"/>
        <pc:sldMkLst>
          <pc:docMk/>
          <pc:sldMk cId="49275516" sldId="326"/>
        </pc:sldMkLst>
        <pc:spChg chg="add mod">
          <ac:chgData name="Sandra Johnson" userId="dec80153129495dc" providerId="LiveId" clId="{0B80A026-1A72-4389-A0BA-8C423C6210BD}" dt="2017-07-28T15:48:13.391" v="0" actId="478"/>
          <ac:spMkLst>
            <pc:docMk/>
            <pc:sldMk cId="49275516" sldId="326"/>
            <ac:spMk id="3" creationId="{BCCA8FDD-A849-4724-9030-E6C74095CFE9}"/>
          </ac:spMkLst>
        </pc:spChg>
      </pc:sldChg>
      <pc:sldChg chg="addSp modSp">
        <pc:chgData name="Sandra Johnson" userId="dec80153129495dc" providerId="LiveId" clId="{0B80A026-1A72-4389-A0BA-8C423C6210BD}" dt="2017-07-28T15:48:13.391" v="0" actId="478"/>
        <pc:sldMkLst>
          <pc:docMk/>
          <pc:sldMk cId="2636440259" sldId="329"/>
        </pc:sldMkLst>
        <pc:spChg chg="add mod">
          <ac:chgData name="Sandra Johnson" userId="dec80153129495dc" providerId="LiveId" clId="{0B80A026-1A72-4389-A0BA-8C423C6210BD}" dt="2017-07-28T15:48:13.391" v="0" actId="478"/>
          <ac:spMkLst>
            <pc:docMk/>
            <pc:sldMk cId="2636440259" sldId="329"/>
            <ac:spMk id="6" creationId="{E77DA625-0F86-4521-84EB-6A992423141C}"/>
          </ac:spMkLst>
        </pc:spChg>
      </pc:sldChg>
      <pc:sldChg chg="addSp modSp">
        <pc:chgData name="Sandra Johnson" userId="dec80153129495dc" providerId="LiveId" clId="{0B80A026-1A72-4389-A0BA-8C423C6210BD}" dt="2017-07-28T15:48:13.391" v="0" actId="478"/>
        <pc:sldMkLst>
          <pc:docMk/>
          <pc:sldMk cId="3566492995" sldId="330"/>
        </pc:sldMkLst>
        <pc:spChg chg="add mod">
          <ac:chgData name="Sandra Johnson" userId="dec80153129495dc" providerId="LiveId" clId="{0B80A026-1A72-4389-A0BA-8C423C6210BD}" dt="2017-07-28T15:48:13.391" v="0" actId="478"/>
          <ac:spMkLst>
            <pc:docMk/>
            <pc:sldMk cId="3566492995" sldId="330"/>
            <ac:spMk id="6" creationId="{14C2FCF6-3107-4C35-B19D-7D58591D561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91E1B4-81E8-48BC-B1C0-8DF9088DC2D2}" type="doc">
      <dgm:prSet loTypeId="urn:microsoft.com/office/officeart/2005/8/layout/radial5" loCatId="cycle" qsTypeId="urn:microsoft.com/office/officeart/2005/8/quickstyle/3d4" qsCatId="3D" csTypeId="urn:microsoft.com/office/officeart/2005/8/colors/colorful2" csCatId="colorful" phldr="1"/>
      <dgm:spPr>
        <a:scene3d>
          <a:camera prst="orthographicFront">
            <a:rot lat="0" lon="0" rev="0"/>
          </a:camera>
          <a:lightRig rig="balanced" dir="t">
            <a:rot lat="0" lon="0" rev="8700000"/>
          </a:lightRig>
        </a:scene3d>
      </dgm:spPr>
      <dgm:t>
        <a:bodyPr/>
        <a:lstStyle/>
        <a:p>
          <a:endParaRPr lang="en-US"/>
        </a:p>
      </dgm:t>
    </dgm:pt>
    <dgm:pt modelId="{B81B0679-C621-4C9D-8E50-386F9A5ABE99}">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t>Philosophy</a:t>
          </a:r>
          <a:endParaRPr lang="en-US" dirty="0"/>
        </a:p>
      </dgm:t>
    </dgm:pt>
    <dgm:pt modelId="{31B87600-0B67-47B7-BF53-0F4E7F68D24F}" type="parTrans" cxnId="{6BCC6016-ABC6-42B4-B9BE-898DB9C3EFE9}">
      <dgm:prSet/>
      <dgm:spPr/>
      <dgm:t>
        <a:bodyPr/>
        <a:lstStyle/>
        <a:p>
          <a:endParaRPr lang="en-US"/>
        </a:p>
      </dgm:t>
    </dgm:pt>
    <dgm:pt modelId="{2A8E7319-FEE1-447F-ADD3-A96B2B1B91C6}" type="sibTrans" cxnId="{6BCC6016-ABC6-42B4-B9BE-898DB9C3EFE9}">
      <dgm:prSet/>
      <dgm:spPr/>
      <dgm:t>
        <a:bodyPr/>
        <a:lstStyle/>
        <a:p>
          <a:endParaRPr lang="en-US"/>
        </a:p>
      </dgm:t>
    </dgm:pt>
    <dgm:pt modelId="{656FDCE6-45C1-4808-ABFB-5379AA48B5E8}">
      <dgm:prSet phldrT="[Text]"/>
      <dgm:spPr>
        <a:solidFill>
          <a:srgbClr val="A22B3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smtClean="0"/>
            <a:t>Small is beautiful</a:t>
          </a:r>
          <a:endParaRPr lang="en-US" b="1" dirty="0"/>
        </a:p>
      </dgm:t>
    </dgm:pt>
    <dgm:pt modelId="{A3C38482-A6B4-4E1D-A8C4-88DD426452F5}" type="parTrans" cxnId="{3EE901BF-45F9-495C-A4E2-C8454EA411B6}">
      <dgm:prSet/>
      <dgm:spPr/>
      <dgm:t>
        <a:bodyPr/>
        <a:lstStyle/>
        <a:p>
          <a:endParaRPr lang="en-US" dirty="0"/>
        </a:p>
      </dgm:t>
    </dgm:pt>
    <dgm:pt modelId="{BEFAC4F8-91CC-461D-BA9E-5AED96AC5A08}" type="sibTrans" cxnId="{3EE901BF-45F9-495C-A4E2-C8454EA411B6}">
      <dgm:prSet/>
      <dgm:spPr/>
      <dgm:t>
        <a:bodyPr/>
        <a:lstStyle/>
        <a:p>
          <a:endParaRPr lang="en-US"/>
        </a:p>
      </dgm:t>
    </dgm:pt>
    <dgm:pt modelId="{88134601-6B98-433B-AD5D-69FDCAEFEB69}">
      <dgm:prSet phldrT="[Text]"/>
      <dgm:spPr>
        <a:solidFill>
          <a:srgbClr val="739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t>Make each program do one thing well</a:t>
          </a:r>
          <a:endParaRPr lang="en-US" dirty="0"/>
        </a:p>
      </dgm:t>
    </dgm:pt>
    <dgm:pt modelId="{75F6C9B8-F4AE-436E-9A1D-6859124D2971}" type="parTrans" cxnId="{936B126F-9A0D-4388-AF91-D638ECAD2616}">
      <dgm:prSet/>
      <dgm:spPr/>
      <dgm:t>
        <a:bodyPr/>
        <a:lstStyle/>
        <a:p>
          <a:endParaRPr lang="en-US" dirty="0"/>
        </a:p>
      </dgm:t>
    </dgm:pt>
    <dgm:pt modelId="{EA57BA55-04D4-4C61-BC6E-5B4E352E580E}" type="sibTrans" cxnId="{936B126F-9A0D-4388-AF91-D638ECAD2616}">
      <dgm:prSet/>
      <dgm:spPr/>
      <dgm:t>
        <a:bodyPr/>
        <a:lstStyle/>
        <a:p>
          <a:endParaRPr lang="en-US"/>
        </a:p>
      </dgm:t>
    </dgm:pt>
    <dgm:pt modelId="{AE850C5F-2DE6-4381-A612-6002579AD31C}">
      <dgm:prSet phldrT="[Text]"/>
      <dgm:spPr>
        <a:solidFill>
          <a:srgbClr val="00877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smtClean="0"/>
            <a:t>Build a prototype over efficiency</a:t>
          </a:r>
          <a:endParaRPr lang="en-US" b="1" dirty="0"/>
        </a:p>
      </dgm:t>
    </dgm:pt>
    <dgm:pt modelId="{28028FC1-B9B1-4EEA-AD3E-E588835575BA}" type="parTrans" cxnId="{1C164D99-1FA1-4714-B43F-0E9DD903524F}">
      <dgm:prSet/>
      <dgm:spPr/>
      <dgm:t>
        <a:bodyPr/>
        <a:lstStyle/>
        <a:p>
          <a:endParaRPr lang="en-US" dirty="0"/>
        </a:p>
      </dgm:t>
    </dgm:pt>
    <dgm:pt modelId="{532763F2-83CD-4CD9-900F-0F6DF24E9FDB}" type="sibTrans" cxnId="{1C164D99-1FA1-4714-B43F-0E9DD903524F}">
      <dgm:prSet/>
      <dgm:spPr/>
      <dgm:t>
        <a:bodyPr/>
        <a:lstStyle/>
        <a:p>
          <a:endParaRPr lang="en-US"/>
        </a:p>
      </dgm:t>
    </dgm:pt>
    <dgm:pt modelId="{8787FD5D-0DC0-43EE-865C-7AB36916B478}">
      <dgm:prSet phldrT="[Text]"/>
      <dgm:spPr>
        <a:solidFill>
          <a:srgbClr val="888B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smtClean="0"/>
            <a:t>Store data in flat text files</a:t>
          </a:r>
          <a:endParaRPr lang="en-US" b="1" dirty="0"/>
        </a:p>
      </dgm:t>
    </dgm:pt>
    <dgm:pt modelId="{E21F2CB9-B120-4E9A-9F4D-921C69963418}" type="parTrans" cxnId="{B8667955-C6C3-4E90-9230-5E04426C5710}">
      <dgm:prSet/>
      <dgm:spPr/>
      <dgm:t>
        <a:bodyPr/>
        <a:lstStyle/>
        <a:p>
          <a:endParaRPr lang="en-US" dirty="0"/>
        </a:p>
      </dgm:t>
    </dgm:pt>
    <dgm:pt modelId="{E7EC66D5-1702-43CB-B4A9-D331D6A2CD46}" type="sibTrans" cxnId="{B8667955-C6C3-4E90-9230-5E04426C5710}">
      <dgm:prSet/>
      <dgm:spPr/>
      <dgm:t>
        <a:bodyPr/>
        <a:lstStyle/>
        <a:p>
          <a:endParaRPr lang="en-US"/>
        </a:p>
      </dgm:t>
    </dgm:pt>
    <dgm:pt modelId="{BF3AD19E-9EF3-483F-BFD3-183E02C75F43}">
      <dgm:prSet phldrT="[Text]"/>
      <dgm:spPr>
        <a:solidFill>
          <a:srgbClr val="A22B3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smtClean="0"/>
            <a:t>Use software leverage to your advantage</a:t>
          </a:r>
          <a:endParaRPr lang="en-US" b="1" dirty="0"/>
        </a:p>
      </dgm:t>
    </dgm:pt>
    <dgm:pt modelId="{8B63E71D-E327-456C-B751-338EB1586A17}" type="parTrans" cxnId="{45361BB0-D96F-4C15-A780-820539CEF15C}">
      <dgm:prSet/>
      <dgm:spPr/>
      <dgm:t>
        <a:bodyPr/>
        <a:lstStyle/>
        <a:p>
          <a:endParaRPr lang="en-US"/>
        </a:p>
      </dgm:t>
    </dgm:pt>
    <dgm:pt modelId="{3AA095C1-04F0-4235-8968-82E8F3D6A149}" type="sibTrans" cxnId="{45361BB0-D96F-4C15-A780-820539CEF15C}">
      <dgm:prSet/>
      <dgm:spPr/>
      <dgm:t>
        <a:bodyPr/>
        <a:lstStyle/>
        <a:p>
          <a:endParaRPr lang="en-US"/>
        </a:p>
      </dgm:t>
    </dgm:pt>
    <dgm:pt modelId="{63F4F0C8-0EF7-4F69-9FF6-4C455C84DC1E}">
      <dgm:prSet phldrT="[Text]"/>
      <dgm:spPr>
        <a:solidFill>
          <a:srgbClr val="739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smtClean="0"/>
            <a:t>Use shell scripts to increase leverage &amp; profitability</a:t>
          </a:r>
          <a:endParaRPr lang="en-US" b="1" dirty="0"/>
        </a:p>
      </dgm:t>
    </dgm:pt>
    <dgm:pt modelId="{81D84461-2107-49C8-B75E-A0AD64362F77}" type="parTrans" cxnId="{A76AB49B-E089-4EC2-A7EB-9294ABCDB149}">
      <dgm:prSet/>
      <dgm:spPr/>
      <dgm:t>
        <a:bodyPr/>
        <a:lstStyle/>
        <a:p>
          <a:endParaRPr lang="en-US"/>
        </a:p>
      </dgm:t>
    </dgm:pt>
    <dgm:pt modelId="{1DFE97A6-424E-4B99-AD14-B8E5405C142E}" type="sibTrans" cxnId="{A76AB49B-E089-4EC2-A7EB-9294ABCDB149}">
      <dgm:prSet/>
      <dgm:spPr/>
      <dgm:t>
        <a:bodyPr/>
        <a:lstStyle/>
        <a:p>
          <a:endParaRPr lang="en-US"/>
        </a:p>
      </dgm:t>
    </dgm:pt>
    <dgm:pt modelId="{3266C8AF-7E8D-42BB-983B-2989C938B495}">
      <dgm:prSet phldrT="[Text]"/>
      <dgm:spPr>
        <a:solidFill>
          <a:srgbClr val="00877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smtClean="0"/>
            <a:t>Avoid captive user interfaces</a:t>
          </a:r>
          <a:endParaRPr lang="en-US" b="1" dirty="0"/>
        </a:p>
      </dgm:t>
    </dgm:pt>
    <dgm:pt modelId="{2D3D15CC-259E-4DDF-8835-9DC3BC9BCA27}" type="parTrans" cxnId="{C8CA7933-3BFB-4E3B-BE21-71E11797CF90}">
      <dgm:prSet/>
      <dgm:spPr/>
      <dgm:t>
        <a:bodyPr/>
        <a:lstStyle/>
        <a:p>
          <a:endParaRPr lang="en-US"/>
        </a:p>
      </dgm:t>
    </dgm:pt>
    <dgm:pt modelId="{AD3CD1C6-3B06-48FF-89E1-C5B94035F544}" type="sibTrans" cxnId="{C8CA7933-3BFB-4E3B-BE21-71E11797CF90}">
      <dgm:prSet/>
      <dgm:spPr/>
      <dgm:t>
        <a:bodyPr/>
        <a:lstStyle/>
        <a:p>
          <a:endParaRPr lang="en-US"/>
        </a:p>
      </dgm:t>
    </dgm:pt>
    <dgm:pt modelId="{BCB3D11E-9F2B-48E6-91FB-3C8ADD2B6BF8}">
      <dgm:prSet phldrT="[Text]"/>
      <dgm:spPr>
        <a:solidFill>
          <a:srgbClr val="888B8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smtClean="0"/>
            <a:t>Make every program a filter</a:t>
          </a:r>
          <a:endParaRPr lang="en-US" b="1" dirty="0"/>
        </a:p>
      </dgm:t>
    </dgm:pt>
    <dgm:pt modelId="{EF91130A-BC15-4C33-9620-A4A109C80A64}" type="parTrans" cxnId="{2608605C-D1F9-4BA8-B436-9E93508078D2}">
      <dgm:prSet/>
      <dgm:spPr/>
      <dgm:t>
        <a:bodyPr/>
        <a:lstStyle/>
        <a:p>
          <a:endParaRPr lang="en-US"/>
        </a:p>
      </dgm:t>
    </dgm:pt>
    <dgm:pt modelId="{67AE9D64-935D-4BC2-A3C2-83F8A4E6234C}" type="sibTrans" cxnId="{2608605C-D1F9-4BA8-B436-9E93508078D2}">
      <dgm:prSet/>
      <dgm:spPr/>
      <dgm:t>
        <a:bodyPr/>
        <a:lstStyle/>
        <a:p>
          <a:endParaRPr lang="en-US"/>
        </a:p>
      </dgm:t>
    </dgm:pt>
    <dgm:pt modelId="{BBA51DAC-AD79-4B68-865A-268804960723}" type="pres">
      <dgm:prSet presAssocID="{2391E1B4-81E8-48BC-B1C0-8DF9088DC2D2}" presName="Name0" presStyleCnt="0">
        <dgm:presLayoutVars>
          <dgm:chMax val="1"/>
          <dgm:dir/>
          <dgm:animLvl val="ctr"/>
          <dgm:resizeHandles val="exact"/>
        </dgm:presLayoutVars>
      </dgm:prSet>
      <dgm:spPr/>
      <dgm:t>
        <a:bodyPr/>
        <a:lstStyle/>
        <a:p>
          <a:endParaRPr lang="en-US"/>
        </a:p>
      </dgm:t>
    </dgm:pt>
    <dgm:pt modelId="{E0D71892-AC9C-48B0-91F8-198C4FA85E90}" type="pres">
      <dgm:prSet presAssocID="{B81B0679-C621-4C9D-8E50-386F9A5ABE99}" presName="centerShape" presStyleLbl="node0" presStyleIdx="0" presStyleCnt="1"/>
      <dgm:spPr/>
      <dgm:t>
        <a:bodyPr/>
        <a:lstStyle/>
        <a:p>
          <a:endParaRPr lang="en-US"/>
        </a:p>
      </dgm:t>
    </dgm:pt>
    <dgm:pt modelId="{D59B5ADD-B152-477A-9A24-C198688353CA}" type="pres">
      <dgm:prSet presAssocID="{A3C38482-A6B4-4E1D-A8C4-88DD426452F5}" presName="parTrans" presStyleLbl="sibTrans2D1" presStyleIdx="0" presStyleCnt="8"/>
      <dgm:spPr/>
      <dgm:t>
        <a:bodyPr/>
        <a:lstStyle/>
        <a:p>
          <a:endParaRPr lang="en-US"/>
        </a:p>
      </dgm:t>
    </dgm:pt>
    <dgm:pt modelId="{8E34452D-A3E8-42C7-890F-25D70787F670}" type="pres">
      <dgm:prSet presAssocID="{A3C38482-A6B4-4E1D-A8C4-88DD426452F5}" presName="connectorText" presStyleLbl="sibTrans2D1" presStyleIdx="0" presStyleCnt="8"/>
      <dgm:spPr/>
      <dgm:t>
        <a:bodyPr/>
        <a:lstStyle/>
        <a:p>
          <a:endParaRPr lang="en-US"/>
        </a:p>
      </dgm:t>
    </dgm:pt>
    <dgm:pt modelId="{E09B1EE4-1437-48B4-885D-F243AA01A4AD}" type="pres">
      <dgm:prSet presAssocID="{656FDCE6-45C1-4808-ABFB-5379AA48B5E8}" presName="node" presStyleLbl="node1" presStyleIdx="0" presStyleCnt="8">
        <dgm:presLayoutVars>
          <dgm:bulletEnabled val="1"/>
        </dgm:presLayoutVars>
      </dgm:prSet>
      <dgm:spPr/>
      <dgm:t>
        <a:bodyPr/>
        <a:lstStyle/>
        <a:p>
          <a:endParaRPr lang="en-US"/>
        </a:p>
      </dgm:t>
    </dgm:pt>
    <dgm:pt modelId="{C7311F1D-133F-41FD-99B5-8CB5F6CC09EF}" type="pres">
      <dgm:prSet presAssocID="{75F6C9B8-F4AE-436E-9A1D-6859124D2971}" presName="parTrans" presStyleLbl="sibTrans2D1" presStyleIdx="1" presStyleCnt="8"/>
      <dgm:spPr/>
      <dgm:t>
        <a:bodyPr/>
        <a:lstStyle/>
        <a:p>
          <a:endParaRPr lang="en-US"/>
        </a:p>
      </dgm:t>
    </dgm:pt>
    <dgm:pt modelId="{1DAE03E0-FA8B-4EFA-A710-C243ECCAB1A1}" type="pres">
      <dgm:prSet presAssocID="{75F6C9B8-F4AE-436E-9A1D-6859124D2971}" presName="connectorText" presStyleLbl="sibTrans2D1" presStyleIdx="1" presStyleCnt="8"/>
      <dgm:spPr/>
      <dgm:t>
        <a:bodyPr/>
        <a:lstStyle/>
        <a:p>
          <a:endParaRPr lang="en-US"/>
        </a:p>
      </dgm:t>
    </dgm:pt>
    <dgm:pt modelId="{13E33137-FCFE-4844-ADE0-13ED42ECF88D}" type="pres">
      <dgm:prSet presAssocID="{88134601-6B98-433B-AD5D-69FDCAEFEB69}" presName="node" presStyleLbl="node1" presStyleIdx="1" presStyleCnt="8">
        <dgm:presLayoutVars>
          <dgm:bulletEnabled val="1"/>
        </dgm:presLayoutVars>
      </dgm:prSet>
      <dgm:spPr/>
      <dgm:t>
        <a:bodyPr/>
        <a:lstStyle/>
        <a:p>
          <a:endParaRPr lang="en-US"/>
        </a:p>
      </dgm:t>
    </dgm:pt>
    <dgm:pt modelId="{D21A1F4C-5B78-423A-9433-5B568DFE0B36}" type="pres">
      <dgm:prSet presAssocID="{28028FC1-B9B1-4EEA-AD3E-E588835575BA}" presName="parTrans" presStyleLbl="sibTrans2D1" presStyleIdx="2" presStyleCnt="8"/>
      <dgm:spPr/>
      <dgm:t>
        <a:bodyPr/>
        <a:lstStyle/>
        <a:p>
          <a:endParaRPr lang="en-US"/>
        </a:p>
      </dgm:t>
    </dgm:pt>
    <dgm:pt modelId="{814EA6A8-7AC5-45B3-A906-950D5081AAB8}" type="pres">
      <dgm:prSet presAssocID="{28028FC1-B9B1-4EEA-AD3E-E588835575BA}" presName="connectorText" presStyleLbl="sibTrans2D1" presStyleIdx="2" presStyleCnt="8"/>
      <dgm:spPr/>
      <dgm:t>
        <a:bodyPr/>
        <a:lstStyle/>
        <a:p>
          <a:endParaRPr lang="en-US"/>
        </a:p>
      </dgm:t>
    </dgm:pt>
    <dgm:pt modelId="{77DE4ACD-DA5A-4C5B-B91E-4EEBC7689335}" type="pres">
      <dgm:prSet presAssocID="{AE850C5F-2DE6-4381-A612-6002579AD31C}" presName="node" presStyleLbl="node1" presStyleIdx="2" presStyleCnt="8">
        <dgm:presLayoutVars>
          <dgm:bulletEnabled val="1"/>
        </dgm:presLayoutVars>
      </dgm:prSet>
      <dgm:spPr/>
      <dgm:t>
        <a:bodyPr/>
        <a:lstStyle/>
        <a:p>
          <a:endParaRPr lang="en-US"/>
        </a:p>
      </dgm:t>
    </dgm:pt>
    <dgm:pt modelId="{B7ED06CD-F0D9-40C1-8681-BE9B5C2E224C}" type="pres">
      <dgm:prSet presAssocID="{E21F2CB9-B120-4E9A-9F4D-921C69963418}" presName="parTrans" presStyleLbl="sibTrans2D1" presStyleIdx="3" presStyleCnt="8"/>
      <dgm:spPr/>
      <dgm:t>
        <a:bodyPr/>
        <a:lstStyle/>
        <a:p>
          <a:endParaRPr lang="en-US"/>
        </a:p>
      </dgm:t>
    </dgm:pt>
    <dgm:pt modelId="{B6A397C7-6C1A-4904-A81D-E6A6A0EA2591}" type="pres">
      <dgm:prSet presAssocID="{E21F2CB9-B120-4E9A-9F4D-921C69963418}" presName="connectorText" presStyleLbl="sibTrans2D1" presStyleIdx="3" presStyleCnt="8"/>
      <dgm:spPr/>
      <dgm:t>
        <a:bodyPr/>
        <a:lstStyle/>
        <a:p>
          <a:endParaRPr lang="en-US"/>
        </a:p>
      </dgm:t>
    </dgm:pt>
    <dgm:pt modelId="{CD15CA47-CAE0-4A30-8F5F-EF534693D739}" type="pres">
      <dgm:prSet presAssocID="{8787FD5D-0DC0-43EE-865C-7AB36916B478}" presName="node" presStyleLbl="node1" presStyleIdx="3" presStyleCnt="8">
        <dgm:presLayoutVars>
          <dgm:bulletEnabled val="1"/>
        </dgm:presLayoutVars>
      </dgm:prSet>
      <dgm:spPr/>
      <dgm:t>
        <a:bodyPr/>
        <a:lstStyle/>
        <a:p>
          <a:endParaRPr lang="en-US"/>
        </a:p>
      </dgm:t>
    </dgm:pt>
    <dgm:pt modelId="{73BD1348-14EB-4E02-B522-D09002C334F5}" type="pres">
      <dgm:prSet presAssocID="{8B63E71D-E327-456C-B751-338EB1586A17}" presName="parTrans" presStyleLbl="sibTrans2D1" presStyleIdx="4" presStyleCnt="8"/>
      <dgm:spPr/>
      <dgm:t>
        <a:bodyPr/>
        <a:lstStyle/>
        <a:p>
          <a:endParaRPr lang="en-US"/>
        </a:p>
      </dgm:t>
    </dgm:pt>
    <dgm:pt modelId="{3D192C02-B92E-4770-B55E-41FA45B93B51}" type="pres">
      <dgm:prSet presAssocID="{8B63E71D-E327-456C-B751-338EB1586A17}" presName="connectorText" presStyleLbl="sibTrans2D1" presStyleIdx="4" presStyleCnt="8"/>
      <dgm:spPr/>
      <dgm:t>
        <a:bodyPr/>
        <a:lstStyle/>
        <a:p>
          <a:endParaRPr lang="en-US"/>
        </a:p>
      </dgm:t>
    </dgm:pt>
    <dgm:pt modelId="{64DAF95C-1FEA-4C9B-A27F-E7A2699E7DD5}" type="pres">
      <dgm:prSet presAssocID="{BF3AD19E-9EF3-483F-BFD3-183E02C75F43}" presName="node" presStyleLbl="node1" presStyleIdx="4" presStyleCnt="8">
        <dgm:presLayoutVars>
          <dgm:bulletEnabled val="1"/>
        </dgm:presLayoutVars>
      </dgm:prSet>
      <dgm:spPr/>
      <dgm:t>
        <a:bodyPr/>
        <a:lstStyle/>
        <a:p>
          <a:endParaRPr lang="en-US"/>
        </a:p>
      </dgm:t>
    </dgm:pt>
    <dgm:pt modelId="{530BBFA7-88AC-4934-BCC7-6AD95B8025C0}" type="pres">
      <dgm:prSet presAssocID="{81D84461-2107-49C8-B75E-A0AD64362F77}" presName="parTrans" presStyleLbl="sibTrans2D1" presStyleIdx="5" presStyleCnt="8"/>
      <dgm:spPr/>
      <dgm:t>
        <a:bodyPr/>
        <a:lstStyle/>
        <a:p>
          <a:endParaRPr lang="en-US"/>
        </a:p>
      </dgm:t>
    </dgm:pt>
    <dgm:pt modelId="{EFDD6935-F27E-4D63-8975-DEF3277B6C18}" type="pres">
      <dgm:prSet presAssocID="{81D84461-2107-49C8-B75E-A0AD64362F77}" presName="connectorText" presStyleLbl="sibTrans2D1" presStyleIdx="5" presStyleCnt="8"/>
      <dgm:spPr/>
      <dgm:t>
        <a:bodyPr/>
        <a:lstStyle/>
        <a:p>
          <a:endParaRPr lang="en-US"/>
        </a:p>
      </dgm:t>
    </dgm:pt>
    <dgm:pt modelId="{9032D86F-014A-4E0C-9AE9-188CA3633B08}" type="pres">
      <dgm:prSet presAssocID="{63F4F0C8-0EF7-4F69-9FF6-4C455C84DC1E}" presName="node" presStyleLbl="node1" presStyleIdx="5" presStyleCnt="8">
        <dgm:presLayoutVars>
          <dgm:bulletEnabled val="1"/>
        </dgm:presLayoutVars>
      </dgm:prSet>
      <dgm:spPr/>
      <dgm:t>
        <a:bodyPr/>
        <a:lstStyle/>
        <a:p>
          <a:endParaRPr lang="en-US"/>
        </a:p>
      </dgm:t>
    </dgm:pt>
    <dgm:pt modelId="{76D10959-307F-4741-B1FD-549884362B07}" type="pres">
      <dgm:prSet presAssocID="{2D3D15CC-259E-4DDF-8835-9DC3BC9BCA27}" presName="parTrans" presStyleLbl="sibTrans2D1" presStyleIdx="6" presStyleCnt="8"/>
      <dgm:spPr/>
      <dgm:t>
        <a:bodyPr/>
        <a:lstStyle/>
        <a:p>
          <a:endParaRPr lang="en-US"/>
        </a:p>
      </dgm:t>
    </dgm:pt>
    <dgm:pt modelId="{3CC3BD82-F7F2-4F20-9281-2D57A0F30C5E}" type="pres">
      <dgm:prSet presAssocID="{2D3D15CC-259E-4DDF-8835-9DC3BC9BCA27}" presName="connectorText" presStyleLbl="sibTrans2D1" presStyleIdx="6" presStyleCnt="8"/>
      <dgm:spPr/>
      <dgm:t>
        <a:bodyPr/>
        <a:lstStyle/>
        <a:p>
          <a:endParaRPr lang="en-US"/>
        </a:p>
      </dgm:t>
    </dgm:pt>
    <dgm:pt modelId="{9D7C2932-2167-4F7E-A801-6BC60955E0BB}" type="pres">
      <dgm:prSet presAssocID="{3266C8AF-7E8D-42BB-983B-2989C938B495}" presName="node" presStyleLbl="node1" presStyleIdx="6" presStyleCnt="8">
        <dgm:presLayoutVars>
          <dgm:bulletEnabled val="1"/>
        </dgm:presLayoutVars>
      </dgm:prSet>
      <dgm:spPr/>
      <dgm:t>
        <a:bodyPr/>
        <a:lstStyle/>
        <a:p>
          <a:endParaRPr lang="en-US"/>
        </a:p>
      </dgm:t>
    </dgm:pt>
    <dgm:pt modelId="{71E813D2-AA55-47BF-93A6-C0F9DD2A3FA1}" type="pres">
      <dgm:prSet presAssocID="{EF91130A-BC15-4C33-9620-A4A109C80A64}" presName="parTrans" presStyleLbl="sibTrans2D1" presStyleIdx="7" presStyleCnt="8"/>
      <dgm:spPr/>
      <dgm:t>
        <a:bodyPr/>
        <a:lstStyle/>
        <a:p>
          <a:endParaRPr lang="en-US"/>
        </a:p>
      </dgm:t>
    </dgm:pt>
    <dgm:pt modelId="{EAB27DA1-8E07-4B4D-BEEC-681944C05A09}" type="pres">
      <dgm:prSet presAssocID="{EF91130A-BC15-4C33-9620-A4A109C80A64}" presName="connectorText" presStyleLbl="sibTrans2D1" presStyleIdx="7" presStyleCnt="8"/>
      <dgm:spPr/>
      <dgm:t>
        <a:bodyPr/>
        <a:lstStyle/>
        <a:p>
          <a:endParaRPr lang="en-US"/>
        </a:p>
      </dgm:t>
    </dgm:pt>
    <dgm:pt modelId="{62F620EB-B5C3-4D23-B2D4-F44F313C12E1}" type="pres">
      <dgm:prSet presAssocID="{BCB3D11E-9F2B-48E6-91FB-3C8ADD2B6BF8}" presName="node" presStyleLbl="node1" presStyleIdx="7" presStyleCnt="8">
        <dgm:presLayoutVars>
          <dgm:bulletEnabled val="1"/>
        </dgm:presLayoutVars>
      </dgm:prSet>
      <dgm:spPr/>
      <dgm:t>
        <a:bodyPr/>
        <a:lstStyle/>
        <a:p>
          <a:endParaRPr lang="en-US"/>
        </a:p>
      </dgm:t>
    </dgm:pt>
  </dgm:ptLst>
  <dgm:cxnLst>
    <dgm:cxn modelId="{48D5C0B2-A9E4-4A2D-86DA-927D9E295B0F}" type="presOf" srcId="{BCB3D11E-9F2B-48E6-91FB-3C8ADD2B6BF8}" destId="{62F620EB-B5C3-4D23-B2D4-F44F313C12E1}" srcOrd="0" destOrd="0" presId="urn:microsoft.com/office/officeart/2005/8/layout/radial5"/>
    <dgm:cxn modelId="{1C164D99-1FA1-4714-B43F-0E9DD903524F}" srcId="{B81B0679-C621-4C9D-8E50-386F9A5ABE99}" destId="{AE850C5F-2DE6-4381-A612-6002579AD31C}" srcOrd="2" destOrd="0" parTransId="{28028FC1-B9B1-4EEA-AD3E-E588835575BA}" sibTransId="{532763F2-83CD-4CD9-900F-0F6DF24E9FDB}"/>
    <dgm:cxn modelId="{A76AB49B-E089-4EC2-A7EB-9294ABCDB149}" srcId="{B81B0679-C621-4C9D-8E50-386F9A5ABE99}" destId="{63F4F0C8-0EF7-4F69-9FF6-4C455C84DC1E}" srcOrd="5" destOrd="0" parTransId="{81D84461-2107-49C8-B75E-A0AD64362F77}" sibTransId="{1DFE97A6-424E-4B99-AD14-B8E5405C142E}"/>
    <dgm:cxn modelId="{EADEF1F4-02FE-4650-BFAF-5B24531B4357}" type="presOf" srcId="{81D84461-2107-49C8-B75E-A0AD64362F77}" destId="{530BBFA7-88AC-4934-BCC7-6AD95B8025C0}" srcOrd="0" destOrd="0" presId="urn:microsoft.com/office/officeart/2005/8/layout/radial5"/>
    <dgm:cxn modelId="{FF0B9822-2EE1-4950-B3D2-39F07D356DC6}" type="presOf" srcId="{BF3AD19E-9EF3-483F-BFD3-183E02C75F43}" destId="{64DAF95C-1FEA-4C9B-A27F-E7A2699E7DD5}" srcOrd="0" destOrd="0" presId="urn:microsoft.com/office/officeart/2005/8/layout/radial5"/>
    <dgm:cxn modelId="{C582C0DA-25CD-456F-822A-388B1141A32C}" type="presOf" srcId="{E21F2CB9-B120-4E9A-9F4D-921C69963418}" destId="{B7ED06CD-F0D9-40C1-8681-BE9B5C2E224C}" srcOrd="0" destOrd="0" presId="urn:microsoft.com/office/officeart/2005/8/layout/radial5"/>
    <dgm:cxn modelId="{2608605C-D1F9-4BA8-B436-9E93508078D2}" srcId="{B81B0679-C621-4C9D-8E50-386F9A5ABE99}" destId="{BCB3D11E-9F2B-48E6-91FB-3C8ADD2B6BF8}" srcOrd="7" destOrd="0" parTransId="{EF91130A-BC15-4C33-9620-A4A109C80A64}" sibTransId="{67AE9D64-935D-4BC2-A3C2-83F8A4E6234C}"/>
    <dgm:cxn modelId="{62E2A552-BA0D-456F-AB9A-8F4D1B69CE01}" type="presOf" srcId="{88134601-6B98-433B-AD5D-69FDCAEFEB69}" destId="{13E33137-FCFE-4844-ADE0-13ED42ECF88D}" srcOrd="0" destOrd="0" presId="urn:microsoft.com/office/officeart/2005/8/layout/radial5"/>
    <dgm:cxn modelId="{CA3F1728-3665-4008-AF04-26EF3E0ECC76}" type="presOf" srcId="{75F6C9B8-F4AE-436E-9A1D-6859124D2971}" destId="{C7311F1D-133F-41FD-99B5-8CB5F6CC09EF}" srcOrd="0" destOrd="0" presId="urn:microsoft.com/office/officeart/2005/8/layout/radial5"/>
    <dgm:cxn modelId="{BCC7DE8B-C443-47E8-B3B3-9C50B046084E}" type="presOf" srcId="{EF91130A-BC15-4C33-9620-A4A109C80A64}" destId="{EAB27DA1-8E07-4B4D-BEEC-681944C05A09}" srcOrd="1" destOrd="0" presId="urn:microsoft.com/office/officeart/2005/8/layout/radial5"/>
    <dgm:cxn modelId="{777A01C9-9408-4EC9-9453-6C276A04BF63}" type="presOf" srcId="{81D84461-2107-49C8-B75E-A0AD64362F77}" destId="{EFDD6935-F27E-4D63-8975-DEF3277B6C18}" srcOrd="1" destOrd="0" presId="urn:microsoft.com/office/officeart/2005/8/layout/radial5"/>
    <dgm:cxn modelId="{48EA8FB4-F6E7-4C78-B965-52D52474FB8A}" type="presOf" srcId="{EF91130A-BC15-4C33-9620-A4A109C80A64}" destId="{71E813D2-AA55-47BF-93A6-C0F9DD2A3FA1}" srcOrd="0" destOrd="0" presId="urn:microsoft.com/office/officeart/2005/8/layout/radial5"/>
    <dgm:cxn modelId="{ACACF58F-45B3-455E-ACF6-EEEFD57182D1}" type="presOf" srcId="{2391E1B4-81E8-48BC-B1C0-8DF9088DC2D2}" destId="{BBA51DAC-AD79-4B68-865A-268804960723}" srcOrd="0" destOrd="0" presId="urn:microsoft.com/office/officeart/2005/8/layout/radial5"/>
    <dgm:cxn modelId="{1EEEAA08-0C78-4BFF-89F0-9D0249EFDEB4}" type="presOf" srcId="{AE850C5F-2DE6-4381-A612-6002579AD31C}" destId="{77DE4ACD-DA5A-4C5B-B91E-4EEBC7689335}" srcOrd="0" destOrd="0" presId="urn:microsoft.com/office/officeart/2005/8/layout/radial5"/>
    <dgm:cxn modelId="{D6D28ABA-E6A0-4B9D-8F4A-2E10C29DAA15}" type="presOf" srcId="{3266C8AF-7E8D-42BB-983B-2989C938B495}" destId="{9D7C2932-2167-4F7E-A801-6BC60955E0BB}" srcOrd="0" destOrd="0" presId="urn:microsoft.com/office/officeart/2005/8/layout/radial5"/>
    <dgm:cxn modelId="{45361BB0-D96F-4C15-A780-820539CEF15C}" srcId="{B81B0679-C621-4C9D-8E50-386F9A5ABE99}" destId="{BF3AD19E-9EF3-483F-BFD3-183E02C75F43}" srcOrd="4" destOrd="0" parTransId="{8B63E71D-E327-456C-B751-338EB1586A17}" sibTransId="{3AA095C1-04F0-4235-8968-82E8F3D6A149}"/>
    <dgm:cxn modelId="{9F6A18B7-CCA6-4E3A-A32D-C857ABC08092}" type="presOf" srcId="{2D3D15CC-259E-4DDF-8835-9DC3BC9BCA27}" destId="{76D10959-307F-4741-B1FD-549884362B07}" srcOrd="0" destOrd="0" presId="urn:microsoft.com/office/officeart/2005/8/layout/radial5"/>
    <dgm:cxn modelId="{F02AB833-CED0-44D2-9793-2C5FE3B3B942}" type="presOf" srcId="{8B63E71D-E327-456C-B751-338EB1586A17}" destId="{73BD1348-14EB-4E02-B522-D09002C334F5}" srcOrd="0" destOrd="0" presId="urn:microsoft.com/office/officeart/2005/8/layout/radial5"/>
    <dgm:cxn modelId="{7CD9B296-E71F-4FF7-A78C-B195C04DCCA2}" type="presOf" srcId="{A3C38482-A6B4-4E1D-A8C4-88DD426452F5}" destId="{8E34452D-A3E8-42C7-890F-25D70787F670}" srcOrd="1" destOrd="0" presId="urn:microsoft.com/office/officeart/2005/8/layout/radial5"/>
    <dgm:cxn modelId="{DCD89F54-B9F8-411F-AC06-06E82A5018B1}" type="presOf" srcId="{63F4F0C8-0EF7-4F69-9FF6-4C455C84DC1E}" destId="{9032D86F-014A-4E0C-9AE9-188CA3633B08}" srcOrd="0" destOrd="0" presId="urn:microsoft.com/office/officeart/2005/8/layout/radial5"/>
    <dgm:cxn modelId="{C8CA7933-3BFB-4E3B-BE21-71E11797CF90}" srcId="{B81B0679-C621-4C9D-8E50-386F9A5ABE99}" destId="{3266C8AF-7E8D-42BB-983B-2989C938B495}" srcOrd="6" destOrd="0" parTransId="{2D3D15CC-259E-4DDF-8835-9DC3BC9BCA27}" sibTransId="{AD3CD1C6-3B06-48FF-89E1-C5B94035F544}"/>
    <dgm:cxn modelId="{3EE901BF-45F9-495C-A4E2-C8454EA411B6}" srcId="{B81B0679-C621-4C9D-8E50-386F9A5ABE99}" destId="{656FDCE6-45C1-4808-ABFB-5379AA48B5E8}" srcOrd="0" destOrd="0" parTransId="{A3C38482-A6B4-4E1D-A8C4-88DD426452F5}" sibTransId="{BEFAC4F8-91CC-461D-BA9E-5AED96AC5A08}"/>
    <dgm:cxn modelId="{25BDE9B7-9FF6-43A1-BEC7-89A4448FB621}" type="presOf" srcId="{8B63E71D-E327-456C-B751-338EB1586A17}" destId="{3D192C02-B92E-4770-B55E-41FA45B93B51}" srcOrd="1" destOrd="0" presId="urn:microsoft.com/office/officeart/2005/8/layout/radial5"/>
    <dgm:cxn modelId="{1F6EBF26-E848-4928-BC42-099C0EF084CE}" type="presOf" srcId="{75F6C9B8-F4AE-436E-9A1D-6859124D2971}" destId="{1DAE03E0-FA8B-4EFA-A710-C243ECCAB1A1}" srcOrd="1" destOrd="0" presId="urn:microsoft.com/office/officeart/2005/8/layout/radial5"/>
    <dgm:cxn modelId="{6BCC6016-ABC6-42B4-B9BE-898DB9C3EFE9}" srcId="{2391E1B4-81E8-48BC-B1C0-8DF9088DC2D2}" destId="{B81B0679-C621-4C9D-8E50-386F9A5ABE99}" srcOrd="0" destOrd="0" parTransId="{31B87600-0B67-47B7-BF53-0F4E7F68D24F}" sibTransId="{2A8E7319-FEE1-447F-ADD3-A96B2B1B91C6}"/>
    <dgm:cxn modelId="{936B126F-9A0D-4388-AF91-D638ECAD2616}" srcId="{B81B0679-C621-4C9D-8E50-386F9A5ABE99}" destId="{88134601-6B98-433B-AD5D-69FDCAEFEB69}" srcOrd="1" destOrd="0" parTransId="{75F6C9B8-F4AE-436E-9A1D-6859124D2971}" sibTransId="{EA57BA55-04D4-4C61-BC6E-5B4E352E580E}"/>
    <dgm:cxn modelId="{B8667955-C6C3-4E90-9230-5E04426C5710}" srcId="{B81B0679-C621-4C9D-8E50-386F9A5ABE99}" destId="{8787FD5D-0DC0-43EE-865C-7AB36916B478}" srcOrd="3" destOrd="0" parTransId="{E21F2CB9-B120-4E9A-9F4D-921C69963418}" sibTransId="{E7EC66D5-1702-43CB-B4A9-D331D6A2CD46}"/>
    <dgm:cxn modelId="{8D462281-5349-4698-8268-5FCD6649E859}" type="presOf" srcId="{656FDCE6-45C1-4808-ABFB-5379AA48B5E8}" destId="{E09B1EE4-1437-48B4-885D-F243AA01A4AD}" srcOrd="0" destOrd="0" presId="urn:microsoft.com/office/officeart/2005/8/layout/radial5"/>
    <dgm:cxn modelId="{08989674-5F4B-4160-B240-80D63B04748D}" type="presOf" srcId="{28028FC1-B9B1-4EEA-AD3E-E588835575BA}" destId="{814EA6A8-7AC5-45B3-A906-950D5081AAB8}" srcOrd="1" destOrd="0" presId="urn:microsoft.com/office/officeart/2005/8/layout/radial5"/>
    <dgm:cxn modelId="{7EE3D92F-3F5F-4F29-AD4A-C4986039D872}" type="presOf" srcId="{E21F2CB9-B120-4E9A-9F4D-921C69963418}" destId="{B6A397C7-6C1A-4904-A81D-E6A6A0EA2591}" srcOrd="1" destOrd="0" presId="urn:microsoft.com/office/officeart/2005/8/layout/radial5"/>
    <dgm:cxn modelId="{76A7148A-9010-4596-B733-CD47070C506F}" type="presOf" srcId="{28028FC1-B9B1-4EEA-AD3E-E588835575BA}" destId="{D21A1F4C-5B78-423A-9433-5B568DFE0B36}" srcOrd="0" destOrd="0" presId="urn:microsoft.com/office/officeart/2005/8/layout/radial5"/>
    <dgm:cxn modelId="{FF2056A5-E081-4185-B3D3-0B1DD3589C62}" type="presOf" srcId="{A3C38482-A6B4-4E1D-A8C4-88DD426452F5}" destId="{D59B5ADD-B152-477A-9A24-C198688353CA}" srcOrd="0" destOrd="0" presId="urn:microsoft.com/office/officeart/2005/8/layout/radial5"/>
    <dgm:cxn modelId="{7E80F96C-60F1-4876-B49E-B303191A9964}" type="presOf" srcId="{B81B0679-C621-4C9D-8E50-386F9A5ABE99}" destId="{E0D71892-AC9C-48B0-91F8-198C4FA85E90}" srcOrd="0" destOrd="0" presId="urn:microsoft.com/office/officeart/2005/8/layout/radial5"/>
    <dgm:cxn modelId="{0FA5EBA2-B98A-4632-8C85-12CFF66BC87C}" type="presOf" srcId="{2D3D15CC-259E-4DDF-8835-9DC3BC9BCA27}" destId="{3CC3BD82-F7F2-4F20-9281-2D57A0F30C5E}" srcOrd="1" destOrd="0" presId="urn:microsoft.com/office/officeart/2005/8/layout/radial5"/>
    <dgm:cxn modelId="{3357462B-232C-4DDF-9B7F-0F04C859EACF}" type="presOf" srcId="{8787FD5D-0DC0-43EE-865C-7AB36916B478}" destId="{CD15CA47-CAE0-4A30-8F5F-EF534693D739}" srcOrd="0" destOrd="0" presId="urn:microsoft.com/office/officeart/2005/8/layout/radial5"/>
    <dgm:cxn modelId="{27F739A5-75D8-4C58-823B-E3C7E86CCFC4}" type="presParOf" srcId="{BBA51DAC-AD79-4B68-865A-268804960723}" destId="{E0D71892-AC9C-48B0-91F8-198C4FA85E90}" srcOrd="0" destOrd="0" presId="urn:microsoft.com/office/officeart/2005/8/layout/radial5"/>
    <dgm:cxn modelId="{37A28C57-5664-4329-B158-EEA10B2F13CF}" type="presParOf" srcId="{BBA51DAC-AD79-4B68-865A-268804960723}" destId="{D59B5ADD-B152-477A-9A24-C198688353CA}" srcOrd="1" destOrd="0" presId="urn:microsoft.com/office/officeart/2005/8/layout/radial5"/>
    <dgm:cxn modelId="{BA1E2638-A40B-4073-BC7B-61D0F8337E80}" type="presParOf" srcId="{D59B5ADD-B152-477A-9A24-C198688353CA}" destId="{8E34452D-A3E8-42C7-890F-25D70787F670}" srcOrd="0" destOrd="0" presId="urn:microsoft.com/office/officeart/2005/8/layout/radial5"/>
    <dgm:cxn modelId="{D66CDFDD-7EE6-41CA-A8F5-3333114AE1E5}" type="presParOf" srcId="{BBA51DAC-AD79-4B68-865A-268804960723}" destId="{E09B1EE4-1437-48B4-885D-F243AA01A4AD}" srcOrd="2" destOrd="0" presId="urn:microsoft.com/office/officeart/2005/8/layout/radial5"/>
    <dgm:cxn modelId="{4ACA32DA-742A-4BE4-A33A-3375C165E449}" type="presParOf" srcId="{BBA51DAC-AD79-4B68-865A-268804960723}" destId="{C7311F1D-133F-41FD-99B5-8CB5F6CC09EF}" srcOrd="3" destOrd="0" presId="urn:microsoft.com/office/officeart/2005/8/layout/radial5"/>
    <dgm:cxn modelId="{11995441-30A2-4BDC-B309-AF29D3FE0255}" type="presParOf" srcId="{C7311F1D-133F-41FD-99B5-8CB5F6CC09EF}" destId="{1DAE03E0-FA8B-4EFA-A710-C243ECCAB1A1}" srcOrd="0" destOrd="0" presId="urn:microsoft.com/office/officeart/2005/8/layout/radial5"/>
    <dgm:cxn modelId="{95F0C43B-592B-4828-8FEF-427200095326}" type="presParOf" srcId="{BBA51DAC-AD79-4B68-865A-268804960723}" destId="{13E33137-FCFE-4844-ADE0-13ED42ECF88D}" srcOrd="4" destOrd="0" presId="urn:microsoft.com/office/officeart/2005/8/layout/radial5"/>
    <dgm:cxn modelId="{7BF327AE-FCEC-47F1-88AA-BE3396FF467A}" type="presParOf" srcId="{BBA51DAC-AD79-4B68-865A-268804960723}" destId="{D21A1F4C-5B78-423A-9433-5B568DFE0B36}" srcOrd="5" destOrd="0" presId="urn:microsoft.com/office/officeart/2005/8/layout/radial5"/>
    <dgm:cxn modelId="{4C769F21-5C6C-49BB-951F-E0451875947E}" type="presParOf" srcId="{D21A1F4C-5B78-423A-9433-5B568DFE0B36}" destId="{814EA6A8-7AC5-45B3-A906-950D5081AAB8}" srcOrd="0" destOrd="0" presId="urn:microsoft.com/office/officeart/2005/8/layout/radial5"/>
    <dgm:cxn modelId="{D6957B33-0C1F-469F-A90E-3FDE36109589}" type="presParOf" srcId="{BBA51DAC-AD79-4B68-865A-268804960723}" destId="{77DE4ACD-DA5A-4C5B-B91E-4EEBC7689335}" srcOrd="6" destOrd="0" presId="urn:microsoft.com/office/officeart/2005/8/layout/radial5"/>
    <dgm:cxn modelId="{8880C994-D167-41CC-8C71-F517CD48D22A}" type="presParOf" srcId="{BBA51DAC-AD79-4B68-865A-268804960723}" destId="{B7ED06CD-F0D9-40C1-8681-BE9B5C2E224C}" srcOrd="7" destOrd="0" presId="urn:microsoft.com/office/officeart/2005/8/layout/radial5"/>
    <dgm:cxn modelId="{B0010F76-1EEB-4F18-8330-CBFEBF5105D9}" type="presParOf" srcId="{B7ED06CD-F0D9-40C1-8681-BE9B5C2E224C}" destId="{B6A397C7-6C1A-4904-A81D-E6A6A0EA2591}" srcOrd="0" destOrd="0" presId="urn:microsoft.com/office/officeart/2005/8/layout/radial5"/>
    <dgm:cxn modelId="{78483215-D2EE-475F-9866-8171B81DE586}" type="presParOf" srcId="{BBA51DAC-AD79-4B68-865A-268804960723}" destId="{CD15CA47-CAE0-4A30-8F5F-EF534693D739}" srcOrd="8" destOrd="0" presId="urn:microsoft.com/office/officeart/2005/8/layout/radial5"/>
    <dgm:cxn modelId="{75C81AD5-F9AF-4879-AE5A-817B4F100759}" type="presParOf" srcId="{BBA51DAC-AD79-4B68-865A-268804960723}" destId="{73BD1348-14EB-4E02-B522-D09002C334F5}" srcOrd="9" destOrd="0" presId="urn:microsoft.com/office/officeart/2005/8/layout/radial5"/>
    <dgm:cxn modelId="{62FD0F0E-8A96-4525-BCAB-B716785CF7E1}" type="presParOf" srcId="{73BD1348-14EB-4E02-B522-D09002C334F5}" destId="{3D192C02-B92E-4770-B55E-41FA45B93B51}" srcOrd="0" destOrd="0" presId="urn:microsoft.com/office/officeart/2005/8/layout/radial5"/>
    <dgm:cxn modelId="{659F072E-8362-481C-AF6B-CDBBEACC7F57}" type="presParOf" srcId="{BBA51DAC-AD79-4B68-865A-268804960723}" destId="{64DAF95C-1FEA-4C9B-A27F-E7A2699E7DD5}" srcOrd="10" destOrd="0" presId="urn:microsoft.com/office/officeart/2005/8/layout/radial5"/>
    <dgm:cxn modelId="{D0FDA526-01BC-4BFF-A104-A613EF643454}" type="presParOf" srcId="{BBA51DAC-AD79-4B68-865A-268804960723}" destId="{530BBFA7-88AC-4934-BCC7-6AD95B8025C0}" srcOrd="11" destOrd="0" presId="urn:microsoft.com/office/officeart/2005/8/layout/radial5"/>
    <dgm:cxn modelId="{9D40ABBE-F739-4F53-9750-74AE57A7E7BB}" type="presParOf" srcId="{530BBFA7-88AC-4934-BCC7-6AD95B8025C0}" destId="{EFDD6935-F27E-4D63-8975-DEF3277B6C18}" srcOrd="0" destOrd="0" presId="urn:microsoft.com/office/officeart/2005/8/layout/radial5"/>
    <dgm:cxn modelId="{1A62B6F6-6DCA-42FA-8B82-619EBAA112E6}" type="presParOf" srcId="{BBA51DAC-AD79-4B68-865A-268804960723}" destId="{9032D86F-014A-4E0C-9AE9-188CA3633B08}" srcOrd="12" destOrd="0" presId="urn:microsoft.com/office/officeart/2005/8/layout/radial5"/>
    <dgm:cxn modelId="{1AC205A7-66BC-48D9-9DD3-CC1F92E32CAC}" type="presParOf" srcId="{BBA51DAC-AD79-4B68-865A-268804960723}" destId="{76D10959-307F-4741-B1FD-549884362B07}" srcOrd="13" destOrd="0" presId="urn:microsoft.com/office/officeart/2005/8/layout/radial5"/>
    <dgm:cxn modelId="{7F821795-0965-4AE1-A01F-0369BFBC4F3D}" type="presParOf" srcId="{76D10959-307F-4741-B1FD-549884362B07}" destId="{3CC3BD82-F7F2-4F20-9281-2D57A0F30C5E}" srcOrd="0" destOrd="0" presId="urn:microsoft.com/office/officeart/2005/8/layout/radial5"/>
    <dgm:cxn modelId="{70067DE0-C420-47EF-836C-E9E9BE9B5F5D}" type="presParOf" srcId="{BBA51DAC-AD79-4B68-865A-268804960723}" destId="{9D7C2932-2167-4F7E-A801-6BC60955E0BB}" srcOrd="14" destOrd="0" presId="urn:microsoft.com/office/officeart/2005/8/layout/radial5"/>
    <dgm:cxn modelId="{6D53D8E9-0393-4C19-9C17-1B1B63FFE019}" type="presParOf" srcId="{BBA51DAC-AD79-4B68-865A-268804960723}" destId="{71E813D2-AA55-47BF-93A6-C0F9DD2A3FA1}" srcOrd="15" destOrd="0" presId="urn:microsoft.com/office/officeart/2005/8/layout/radial5"/>
    <dgm:cxn modelId="{CD9E57EC-3657-469A-877A-9C932DF8B61D}" type="presParOf" srcId="{71E813D2-AA55-47BF-93A6-C0F9DD2A3FA1}" destId="{EAB27DA1-8E07-4B4D-BEEC-681944C05A09}" srcOrd="0" destOrd="0" presId="urn:microsoft.com/office/officeart/2005/8/layout/radial5"/>
    <dgm:cxn modelId="{1F4AB69B-FDB0-4D9C-8D52-9ACE1D1CC66D}" type="presParOf" srcId="{BBA51DAC-AD79-4B68-865A-268804960723}" destId="{62F620EB-B5C3-4D23-B2D4-F44F313C12E1}" srcOrd="16" destOrd="0" presId="urn:microsoft.com/office/officeart/2005/8/layout/radial5"/>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71892-AC9C-48B0-91F8-198C4FA85E90}">
      <dsp:nvSpPr>
        <dsp:cNvPr id="0" name=""/>
        <dsp:cNvSpPr/>
      </dsp:nvSpPr>
      <dsp:spPr>
        <a:xfrm>
          <a:off x="3448856" y="2068929"/>
          <a:ext cx="1381848" cy="1381848"/>
        </a:xfrm>
        <a:prstGeom prst="ellipse">
          <a:avLst/>
        </a:prstGeom>
        <a:solidFill>
          <a:schemeClr val="accent1">
            <a:hueOff val="0"/>
            <a:satOff val="0"/>
            <a:lumOff val="0"/>
            <a:alphaOff val="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Philosophy</a:t>
          </a:r>
          <a:endParaRPr lang="en-US" sz="1500" kern="1200" dirty="0"/>
        </a:p>
      </dsp:txBody>
      <dsp:txXfrm>
        <a:off x="3651223" y="2271296"/>
        <a:ext cx="977114" cy="977114"/>
      </dsp:txXfrm>
    </dsp:sp>
    <dsp:sp modelId="{D59B5ADD-B152-477A-9A24-C198688353CA}">
      <dsp:nvSpPr>
        <dsp:cNvPr id="0" name=""/>
        <dsp:cNvSpPr/>
      </dsp:nvSpPr>
      <dsp:spPr>
        <a:xfrm rot="16200000">
          <a:off x="3926902" y="1444408"/>
          <a:ext cx="425755" cy="469828"/>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3990765" y="1602237"/>
        <a:ext cx="298029" cy="281896"/>
      </dsp:txXfrm>
    </dsp:sp>
    <dsp:sp modelId="{E09B1EE4-1437-48B4-885D-F243AA01A4AD}">
      <dsp:nvSpPr>
        <dsp:cNvPr id="0" name=""/>
        <dsp:cNvSpPr/>
      </dsp:nvSpPr>
      <dsp:spPr>
        <a:xfrm>
          <a:off x="3517948" y="21953"/>
          <a:ext cx="1243663" cy="1243663"/>
        </a:xfrm>
        <a:prstGeom prst="ellipse">
          <a:avLst/>
        </a:prstGeom>
        <a:solidFill>
          <a:srgbClr val="A22B38"/>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Small is beautiful</a:t>
          </a:r>
          <a:endParaRPr lang="en-US" sz="1200" b="1" kern="1200" dirty="0"/>
        </a:p>
      </dsp:txBody>
      <dsp:txXfrm>
        <a:off x="3700078" y="204083"/>
        <a:ext cx="879403" cy="879403"/>
      </dsp:txXfrm>
    </dsp:sp>
    <dsp:sp modelId="{C7311F1D-133F-41FD-99B5-8CB5F6CC09EF}">
      <dsp:nvSpPr>
        <dsp:cNvPr id="0" name=""/>
        <dsp:cNvSpPr/>
      </dsp:nvSpPr>
      <dsp:spPr>
        <a:xfrm rot="18900000">
          <a:off x="4690953" y="1760888"/>
          <a:ext cx="425755" cy="469828"/>
        </a:xfrm>
        <a:prstGeom prst="rightArrow">
          <a:avLst>
            <a:gd name="adj1" fmla="val 60000"/>
            <a:gd name="adj2" fmla="val 50000"/>
          </a:avLst>
        </a:prstGeom>
        <a:solidFill>
          <a:schemeClr val="accent2">
            <a:hueOff val="1475401"/>
            <a:satOff val="-13798"/>
            <a:lumOff val="-1036"/>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4709658" y="1900012"/>
        <a:ext cx="298029" cy="281896"/>
      </dsp:txXfrm>
    </dsp:sp>
    <dsp:sp modelId="{13E33137-FCFE-4844-ADE0-13ED42ECF88D}">
      <dsp:nvSpPr>
        <dsp:cNvPr id="0" name=""/>
        <dsp:cNvSpPr/>
      </dsp:nvSpPr>
      <dsp:spPr>
        <a:xfrm>
          <a:off x="5014235" y="641735"/>
          <a:ext cx="1243663" cy="1243663"/>
        </a:xfrm>
        <a:prstGeom prst="ellipse">
          <a:avLst/>
        </a:prstGeom>
        <a:solidFill>
          <a:srgbClr val="73960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Make each program do one thing well</a:t>
          </a:r>
          <a:endParaRPr lang="en-US" sz="1200" kern="1200" dirty="0"/>
        </a:p>
      </dsp:txBody>
      <dsp:txXfrm>
        <a:off x="5196365" y="823865"/>
        <a:ext cx="879403" cy="879403"/>
      </dsp:txXfrm>
    </dsp:sp>
    <dsp:sp modelId="{D21A1F4C-5B78-423A-9433-5B568DFE0B36}">
      <dsp:nvSpPr>
        <dsp:cNvPr id="0" name=""/>
        <dsp:cNvSpPr/>
      </dsp:nvSpPr>
      <dsp:spPr>
        <a:xfrm>
          <a:off x="5007433" y="2524939"/>
          <a:ext cx="425755" cy="469828"/>
        </a:xfrm>
        <a:prstGeom prst="rightArrow">
          <a:avLst>
            <a:gd name="adj1" fmla="val 60000"/>
            <a:gd name="adj2" fmla="val 50000"/>
          </a:avLst>
        </a:prstGeom>
        <a:solidFill>
          <a:schemeClr val="accent2">
            <a:hueOff val="2950803"/>
            <a:satOff val="-27596"/>
            <a:lumOff val="-2073"/>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5007433" y="2618905"/>
        <a:ext cx="298029" cy="281896"/>
      </dsp:txXfrm>
    </dsp:sp>
    <dsp:sp modelId="{77DE4ACD-DA5A-4C5B-B91E-4EEBC7689335}">
      <dsp:nvSpPr>
        <dsp:cNvPr id="0" name=""/>
        <dsp:cNvSpPr/>
      </dsp:nvSpPr>
      <dsp:spPr>
        <a:xfrm>
          <a:off x="5634017" y="2138021"/>
          <a:ext cx="1243663" cy="1243663"/>
        </a:xfrm>
        <a:prstGeom prst="ellipse">
          <a:avLst/>
        </a:prstGeom>
        <a:solidFill>
          <a:srgbClr val="00877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Build a prototype over efficiency</a:t>
          </a:r>
          <a:endParaRPr lang="en-US" sz="1200" b="1" kern="1200" dirty="0"/>
        </a:p>
      </dsp:txBody>
      <dsp:txXfrm>
        <a:off x="5816147" y="2320151"/>
        <a:ext cx="879403" cy="879403"/>
      </dsp:txXfrm>
    </dsp:sp>
    <dsp:sp modelId="{B7ED06CD-F0D9-40C1-8681-BE9B5C2E224C}">
      <dsp:nvSpPr>
        <dsp:cNvPr id="0" name=""/>
        <dsp:cNvSpPr/>
      </dsp:nvSpPr>
      <dsp:spPr>
        <a:xfrm rot="2700000">
          <a:off x="4690953" y="3288990"/>
          <a:ext cx="425755" cy="469828"/>
        </a:xfrm>
        <a:prstGeom prst="rightArrow">
          <a:avLst>
            <a:gd name="adj1" fmla="val 60000"/>
            <a:gd name="adj2" fmla="val 50000"/>
          </a:avLst>
        </a:prstGeom>
        <a:solidFill>
          <a:schemeClr val="accent2">
            <a:hueOff val="4426204"/>
            <a:satOff val="-41394"/>
            <a:lumOff val="-3109"/>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4709658" y="3337798"/>
        <a:ext cx="298029" cy="281896"/>
      </dsp:txXfrm>
    </dsp:sp>
    <dsp:sp modelId="{CD15CA47-CAE0-4A30-8F5F-EF534693D739}">
      <dsp:nvSpPr>
        <dsp:cNvPr id="0" name=""/>
        <dsp:cNvSpPr/>
      </dsp:nvSpPr>
      <dsp:spPr>
        <a:xfrm>
          <a:off x="5014235" y="3634308"/>
          <a:ext cx="1243663" cy="1243663"/>
        </a:xfrm>
        <a:prstGeom prst="ellipse">
          <a:avLst/>
        </a:prstGeom>
        <a:solidFill>
          <a:srgbClr val="888B8D"/>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Store data in flat text files</a:t>
          </a:r>
          <a:endParaRPr lang="en-US" sz="1200" b="1" kern="1200" dirty="0"/>
        </a:p>
      </dsp:txBody>
      <dsp:txXfrm>
        <a:off x="5196365" y="3816438"/>
        <a:ext cx="879403" cy="879403"/>
      </dsp:txXfrm>
    </dsp:sp>
    <dsp:sp modelId="{73BD1348-14EB-4E02-B522-D09002C334F5}">
      <dsp:nvSpPr>
        <dsp:cNvPr id="0" name=""/>
        <dsp:cNvSpPr/>
      </dsp:nvSpPr>
      <dsp:spPr>
        <a:xfrm rot="5400000">
          <a:off x="3926902" y="3605470"/>
          <a:ext cx="425755" cy="469828"/>
        </a:xfrm>
        <a:prstGeom prst="rightArrow">
          <a:avLst>
            <a:gd name="adj1" fmla="val 60000"/>
            <a:gd name="adj2" fmla="val 50000"/>
          </a:avLst>
        </a:prstGeom>
        <a:solidFill>
          <a:schemeClr val="accent2">
            <a:hueOff val="5901606"/>
            <a:satOff val="-55191"/>
            <a:lumOff val="-4146"/>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990765" y="3635573"/>
        <a:ext cx="298029" cy="281896"/>
      </dsp:txXfrm>
    </dsp:sp>
    <dsp:sp modelId="{64DAF95C-1FEA-4C9B-A27F-E7A2699E7DD5}">
      <dsp:nvSpPr>
        <dsp:cNvPr id="0" name=""/>
        <dsp:cNvSpPr/>
      </dsp:nvSpPr>
      <dsp:spPr>
        <a:xfrm>
          <a:off x="3517948" y="4254090"/>
          <a:ext cx="1243663" cy="1243663"/>
        </a:xfrm>
        <a:prstGeom prst="ellipse">
          <a:avLst/>
        </a:prstGeom>
        <a:solidFill>
          <a:srgbClr val="A22B38"/>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Use software leverage to your advantage</a:t>
          </a:r>
          <a:endParaRPr lang="en-US" sz="1200" b="1" kern="1200" dirty="0"/>
        </a:p>
      </dsp:txBody>
      <dsp:txXfrm>
        <a:off x="3700078" y="4436220"/>
        <a:ext cx="879403" cy="879403"/>
      </dsp:txXfrm>
    </dsp:sp>
    <dsp:sp modelId="{530BBFA7-88AC-4934-BCC7-6AD95B8025C0}">
      <dsp:nvSpPr>
        <dsp:cNvPr id="0" name=""/>
        <dsp:cNvSpPr/>
      </dsp:nvSpPr>
      <dsp:spPr>
        <a:xfrm rot="8100000">
          <a:off x="3162851" y="3288990"/>
          <a:ext cx="425755" cy="469828"/>
        </a:xfrm>
        <a:prstGeom prst="rightArrow">
          <a:avLst>
            <a:gd name="adj1" fmla="val 60000"/>
            <a:gd name="adj2" fmla="val 50000"/>
          </a:avLst>
        </a:prstGeom>
        <a:solidFill>
          <a:schemeClr val="accent2">
            <a:hueOff val="7377007"/>
            <a:satOff val="-68989"/>
            <a:lumOff val="-5182"/>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3271872" y="3337798"/>
        <a:ext cx="298029" cy="281896"/>
      </dsp:txXfrm>
    </dsp:sp>
    <dsp:sp modelId="{9032D86F-014A-4E0C-9AE9-188CA3633B08}">
      <dsp:nvSpPr>
        <dsp:cNvPr id="0" name=""/>
        <dsp:cNvSpPr/>
      </dsp:nvSpPr>
      <dsp:spPr>
        <a:xfrm>
          <a:off x="2021662" y="3634308"/>
          <a:ext cx="1243663" cy="1243663"/>
        </a:xfrm>
        <a:prstGeom prst="ellipse">
          <a:avLst/>
        </a:prstGeom>
        <a:solidFill>
          <a:srgbClr val="73960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Use shell scripts to increase leverage &amp; profitability</a:t>
          </a:r>
          <a:endParaRPr lang="en-US" sz="1200" b="1" kern="1200" dirty="0"/>
        </a:p>
      </dsp:txBody>
      <dsp:txXfrm>
        <a:off x="2203792" y="3816438"/>
        <a:ext cx="879403" cy="879403"/>
      </dsp:txXfrm>
    </dsp:sp>
    <dsp:sp modelId="{76D10959-307F-4741-B1FD-549884362B07}">
      <dsp:nvSpPr>
        <dsp:cNvPr id="0" name=""/>
        <dsp:cNvSpPr/>
      </dsp:nvSpPr>
      <dsp:spPr>
        <a:xfrm rot="10800000">
          <a:off x="2846371" y="2524939"/>
          <a:ext cx="425755" cy="469828"/>
        </a:xfrm>
        <a:prstGeom prst="rightArrow">
          <a:avLst>
            <a:gd name="adj1" fmla="val 60000"/>
            <a:gd name="adj2" fmla="val 50000"/>
          </a:avLst>
        </a:prstGeom>
        <a:solidFill>
          <a:schemeClr val="accent2">
            <a:hueOff val="8852408"/>
            <a:satOff val="-82787"/>
            <a:lumOff val="-6219"/>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2974097" y="2618905"/>
        <a:ext cx="298029" cy="281896"/>
      </dsp:txXfrm>
    </dsp:sp>
    <dsp:sp modelId="{9D7C2932-2167-4F7E-A801-6BC60955E0BB}">
      <dsp:nvSpPr>
        <dsp:cNvPr id="0" name=""/>
        <dsp:cNvSpPr/>
      </dsp:nvSpPr>
      <dsp:spPr>
        <a:xfrm>
          <a:off x="1401880" y="2138021"/>
          <a:ext cx="1243663" cy="1243663"/>
        </a:xfrm>
        <a:prstGeom prst="ellipse">
          <a:avLst/>
        </a:prstGeom>
        <a:solidFill>
          <a:srgbClr val="00877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Avoid captive user interfaces</a:t>
          </a:r>
          <a:endParaRPr lang="en-US" sz="1200" b="1" kern="1200" dirty="0"/>
        </a:p>
      </dsp:txBody>
      <dsp:txXfrm>
        <a:off x="1584010" y="2320151"/>
        <a:ext cx="879403" cy="879403"/>
      </dsp:txXfrm>
    </dsp:sp>
    <dsp:sp modelId="{71E813D2-AA55-47BF-93A6-C0F9DD2A3FA1}">
      <dsp:nvSpPr>
        <dsp:cNvPr id="0" name=""/>
        <dsp:cNvSpPr/>
      </dsp:nvSpPr>
      <dsp:spPr>
        <a:xfrm rot="13500000">
          <a:off x="3162851" y="1760888"/>
          <a:ext cx="425755" cy="469828"/>
        </a:xfrm>
        <a:prstGeom prst="rightArrow">
          <a:avLst>
            <a:gd name="adj1" fmla="val 60000"/>
            <a:gd name="adj2" fmla="val 50000"/>
          </a:avLst>
        </a:prstGeom>
        <a:solidFill>
          <a:schemeClr val="accent2">
            <a:hueOff val="10327809"/>
            <a:satOff val="-96585"/>
            <a:lumOff val="-7255"/>
            <a:alphaOff val="0"/>
          </a:schemeClr>
        </a:solidFill>
        <a:ln>
          <a:noFill/>
        </a:ln>
        <a:effectLst/>
        <a:scene3d>
          <a:camera prst="orthographicFront">
            <a:rot lat="0" lon="0" rev="0"/>
          </a:camera>
          <a:lightRig rig="balanced" dir="t">
            <a:rot lat="0" lon="0" rev="8700000"/>
          </a:lightRig>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3271872" y="1900012"/>
        <a:ext cx="298029" cy="281896"/>
      </dsp:txXfrm>
    </dsp:sp>
    <dsp:sp modelId="{62F620EB-B5C3-4D23-B2D4-F44F313C12E1}">
      <dsp:nvSpPr>
        <dsp:cNvPr id="0" name=""/>
        <dsp:cNvSpPr/>
      </dsp:nvSpPr>
      <dsp:spPr>
        <a:xfrm>
          <a:off x="2021662" y="641735"/>
          <a:ext cx="1243663" cy="1243663"/>
        </a:xfrm>
        <a:prstGeom prst="ellipse">
          <a:avLst/>
        </a:prstGeom>
        <a:solidFill>
          <a:srgbClr val="888B8D"/>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Make every program a filter</a:t>
          </a:r>
          <a:endParaRPr lang="en-US" sz="1200" b="1" kern="1200" dirty="0"/>
        </a:p>
      </dsp:txBody>
      <dsp:txXfrm>
        <a:off x="2203792" y="823865"/>
        <a:ext cx="879403" cy="87940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8ED97C-F701-41FC-94E9-109716EC6620}" type="datetimeFigureOut">
              <a:rPr lang="en-US" smtClean="0"/>
              <a:t>7/5/2018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AE7BC8-4270-4E63-AF58-7C8A1912220D}" type="slidenum">
              <a:rPr lang="en-US" smtClean="0"/>
              <a:t>‹#›</a:t>
            </a:fld>
            <a:endParaRPr lang="en-US"/>
          </a:p>
        </p:txBody>
      </p:sp>
    </p:spTree>
    <p:custDataLst>
      <p:tags r:id="rId2"/>
    </p:custDataLst>
    <p:extLst>
      <p:ext uri="{BB962C8B-B14F-4D97-AF65-F5344CB8AC3E}">
        <p14:creationId xmlns:p14="http://schemas.microsoft.com/office/powerpoint/2010/main" val="313975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7/5/2018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1616691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a:p>
          <a:p>
            <a:r>
              <a:rPr lang="en-US" b="1" dirty="0"/>
              <a:t>Participant Notes</a:t>
            </a:r>
            <a:r>
              <a:rPr lang="en-US" dirty="0"/>
              <a:t>:</a:t>
            </a:r>
          </a:p>
          <a:p>
            <a:r>
              <a:rPr lang="en-US" dirty="0" smtClean="0"/>
              <a:t>These </a:t>
            </a:r>
            <a:r>
              <a:rPr lang="en-US" dirty="0"/>
              <a:t>bullet points introduce the major definitions in cybernetics, which we then build upon.</a:t>
            </a:r>
          </a:p>
        </p:txBody>
      </p:sp>
      <p:sp>
        <p:nvSpPr>
          <p:cNvPr id="4" name="Slide Number Placeholder 3"/>
          <p:cNvSpPr>
            <a:spLocks noGrp="1"/>
          </p:cNvSpPr>
          <p:nvPr>
            <p:ph type="sldNum" sz="quarter" idx="10"/>
          </p:nvPr>
        </p:nvSpPr>
        <p:spPr/>
        <p:txBody>
          <a:bodyPr/>
          <a:lstStyle/>
          <a:p>
            <a:fld id="{71B1AA27-3892-4360-B986-D6B124C223BF}" type="slidenum">
              <a:rPr lang="en-US" smtClean="0"/>
              <a:t>15</a:t>
            </a:fld>
            <a:endParaRPr lang="en-US" dirty="0"/>
          </a:p>
        </p:txBody>
      </p:sp>
    </p:spTree>
    <p:extLst>
      <p:ext uri="{BB962C8B-B14F-4D97-AF65-F5344CB8AC3E}">
        <p14:creationId xmlns:p14="http://schemas.microsoft.com/office/powerpoint/2010/main" val="3595204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r>
              <a:rPr lang="en-US" dirty="0" smtClean="0"/>
              <a:t>Here </a:t>
            </a:r>
            <a:r>
              <a:rPr lang="en-US" dirty="0"/>
              <a:t>we introduce the technical terms of how information exchange happens. These definitions will be later translation into specification and then into code.</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dirty="0"/>
          </a:p>
        </p:txBody>
      </p:sp>
    </p:spTree>
    <p:extLst>
      <p:ext uri="{BB962C8B-B14F-4D97-AF65-F5344CB8AC3E}">
        <p14:creationId xmlns:p14="http://schemas.microsoft.com/office/powerpoint/2010/main" val="3025715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r>
              <a:rPr lang="en-US" dirty="0" smtClean="0"/>
              <a:t>Serialization </a:t>
            </a:r>
            <a:r>
              <a:rPr lang="en-US" dirty="0"/>
              <a:t>is technical drill-down into the implementation of communication. All ‘information’ or ‘message’ need to be serialized into bytes that will be communicated in the information exchange.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840851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r>
              <a:rPr lang="en-US" dirty="0" smtClean="0"/>
              <a:t>Depending </a:t>
            </a:r>
            <a:r>
              <a:rPr lang="en-US" dirty="0"/>
              <a:t>on the platform where you are implementing serialization, there will be some protocols that are not portable between platforms.</a:t>
            </a:r>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dirty="0"/>
          </a:p>
        </p:txBody>
      </p:sp>
    </p:spTree>
    <p:extLst>
      <p:ext uri="{BB962C8B-B14F-4D97-AF65-F5344CB8AC3E}">
        <p14:creationId xmlns:p14="http://schemas.microsoft.com/office/powerpoint/2010/main" val="730926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example: </a:t>
            </a:r>
            <a:r>
              <a:rPr lang="en-US" dirty="0" smtClean="0"/>
              <a:t>Instructor should go through the example element by element and explain what each element does.</a:t>
            </a:r>
            <a:endParaRPr lang="en-US" dirty="0"/>
          </a:p>
          <a:p>
            <a:endParaRPr lang="en-US" dirty="0"/>
          </a:p>
          <a:p>
            <a:r>
              <a:rPr lang="en-US" dirty="0"/>
              <a:t>Participant Notes:</a:t>
            </a:r>
          </a:p>
          <a:p>
            <a:endParaRPr lang="en-US" dirty="0"/>
          </a:p>
          <a:p>
            <a:r>
              <a:rPr lang="en-US" dirty="0"/>
              <a:t>XML was arguably the first generally accepted protocol. It started its life in the ‘80s and is being gradually replaced by JSON due to the latter’s simplicity.</a:t>
            </a:r>
          </a:p>
        </p:txBody>
      </p:sp>
      <p:sp>
        <p:nvSpPr>
          <p:cNvPr id="4" name="Slide Number Placeholder 3"/>
          <p:cNvSpPr>
            <a:spLocks noGrp="1"/>
          </p:cNvSpPr>
          <p:nvPr>
            <p:ph type="sldNum" sz="quarter" idx="10"/>
          </p:nvPr>
        </p:nvSpPr>
        <p:spPr/>
        <p:txBody>
          <a:bodyPr/>
          <a:lstStyle/>
          <a:p>
            <a:fld id="{71B1AA27-3892-4360-B986-D6B124C223BF}" type="slidenum">
              <a:rPr lang="en-US" smtClean="0"/>
              <a:t>20</a:t>
            </a:fld>
            <a:endParaRPr lang="en-US" dirty="0"/>
          </a:p>
        </p:txBody>
      </p:sp>
    </p:spTree>
    <p:extLst>
      <p:ext uri="{BB962C8B-B14F-4D97-AF65-F5344CB8AC3E}">
        <p14:creationId xmlns:p14="http://schemas.microsoft.com/office/powerpoint/2010/main" val="3120863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example: </a:t>
            </a:r>
            <a:r>
              <a:rPr lang="en-US" dirty="0" smtClean="0"/>
              <a:t>Instructor should go through the JSON example and explain the elements. Also, engage the students by asking them to create examples of their own.</a:t>
            </a:r>
          </a:p>
          <a:p>
            <a:endParaRPr lang="en-US" dirty="0"/>
          </a:p>
          <a:p>
            <a:endParaRPr lang="en-US" dirty="0"/>
          </a:p>
          <a:p>
            <a:r>
              <a:rPr lang="en-US" dirty="0"/>
              <a:t>Participant Notes:</a:t>
            </a:r>
          </a:p>
          <a:p>
            <a:endParaRPr lang="en-US" dirty="0"/>
          </a:p>
          <a:p>
            <a:r>
              <a:rPr lang="en-US" dirty="0"/>
              <a:t>JSON is the new darling. Today, programmers will always choose it by default when they are looking for text-based interchange format.</a:t>
            </a:r>
          </a:p>
        </p:txBody>
      </p:sp>
      <p:sp>
        <p:nvSpPr>
          <p:cNvPr id="4" name="Slide Number Placeholder 3"/>
          <p:cNvSpPr>
            <a:spLocks noGrp="1"/>
          </p:cNvSpPr>
          <p:nvPr>
            <p:ph type="sldNum" sz="quarter" idx="10"/>
          </p:nvPr>
        </p:nvSpPr>
        <p:spPr/>
        <p:txBody>
          <a:bodyPr/>
          <a:lstStyle/>
          <a:p>
            <a:fld id="{71B1AA27-3892-4360-B986-D6B124C223BF}" type="slidenum">
              <a:rPr lang="en-US" smtClean="0"/>
              <a:t>21</a:t>
            </a:fld>
            <a:endParaRPr lang="en-US" dirty="0"/>
          </a:p>
        </p:txBody>
      </p:sp>
    </p:spTree>
    <p:extLst>
      <p:ext uri="{BB962C8B-B14F-4D97-AF65-F5344CB8AC3E}">
        <p14:creationId xmlns:p14="http://schemas.microsoft.com/office/powerpoint/2010/main" val="277924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endParaRPr lang="en-US" dirty="0"/>
          </a:p>
          <a:p>
            <a:r>
              <a:rPr lang="en-US" dirty="0"/>
              <a:t>BSON is one of the first binary protocols that were designed specifically for programmers. There are libraries available to converting Java objects to BSON, and the like.</a:t>
            </a:r>
          </a:p>
        </p:txBody>
      </p:sp>
      <p:sp>
        <p:nvSpPr>
          <p:cNvPr id="4" name="Slide Number Placeholder 3"/>
          <p:cNvSpPr>
            <a:spLocks noGrp="1"/>
          </p:cNvSpPr>
          <p:nvPr>
            <p:ph type="sldNum" sz="quarter" idx="10"/>
          </p:nvPr>
        </p:nvSpPr>
        <p:spPr/>
        <p:txBody>
          <a:bodyPr/>
          <a:lstStyle/>
          <a:p>
            <a:fld id="{71B1AA27-3892-4360-B986-D6B124C223BF}" type="slidenum">
              <a:rPr lang="en-US" smtClean="0"/>
              <a:t>22</a:t>
            </a:fld>
            <a:endParaRPr lang="en-US" dirty="0"/>
          </a:p>
        </p:txBody>
      </p:sp>
    </p:spTree>
    <p:extLst>
      <p:ext uri="{BB962C8B-B14F-4D97-AF65-F5344CB8AC3E}">
        <p14:creationId xmlns:p14="http://schemas.microsoft.com/office/powerpoint/2010/main" val="2404194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endParaRPr lang="en-US" dirty="0"/>
          </a:p>
          <a:p>
            <a:r>
              <a:rPr lang="en-US" dirty="0"/>
              <a:t>Protobuf was created by Google and immediately became extremely popular. It is the internal preferred format for Amazon Machine Learning, due to its speed. There are many libraries for the </a:t>
            </a:r>
            <a:r>
              <a:rPr lang="en-US" dirty="0" err="1"/>
              <a:t>protobuf</a:t>
            </a:r>
            <a:r>
              <a:rPr lang="en-US" dirty="0"/>
              <a:t> protocol available today. </a:t>
            </a:r>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dirty="0"/>
          </a:p>
        </p:txBody>
      </p:sp>
    </p:spTree>
    <p:extLst>
      <p:ext uri="{BB962C8B-B14F-4D97-AF65-F5344CB8AC3E}">
        <p14:creationId xmlns:p14="http://schemas.microsoft.com/office/powerpoint/2010/main" val="212681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endParaRPr lang="en-US" dirty="0"/>
          </a:p>
          <a:p>
            <a:r>
              <a:rPr lang="en-US" dirty="0"/>
              <a:t>Thrift is the first very popular format for exchanging data between different programming languages and between different systems. For example, many NoSQL implementation support Thrift as the first data exchange protocol.</a:t>
            </a:r>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dirty="0"/>
          </a:p>
        </p:txBody>
      </p:sp>
    </p:spTree>
    <p:extLst>
      <p:ext uri="{BB962C8B-B14F-4D97-AF65-F5344CB8AC3E}">
        <p14:creationId xmlns:p14="http://schemas.microsoft.com/office/powerpoint/2010/main" val="3155773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endParaRPr lang="en-US" dirty="0"/>
          </a:p>
          <a:p>
            <a:r>
              <a:rPr lang="en-US" dirty="0"/>
              <a:t>It is interesting to note that Bond and Thrift are about equally popular.</a:t>
            </a:r>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dirty="0"/>
          </a:p>
        </p:txBody>
      </p:sp>
    </p:spTree>
    <p:extLst>
      <p:ext uri="{BB962C8B-B14F-4D97-AF65-F5344CB8AC3E}">
        <p14:creationId xmlns:p14="http://schemas.microsoft.com/office/powerpoint/2010/main" val="246937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r>
              <a:rPr dirty="0"/>
              <a:t>
</a:t>
            </a:r>
            <a:r>
              <a:rPr b="1" dirty="0"/>
              <a:t>Participant Notes:
</a:t>
            </a:r>
            <a:r>
              <a:rPr dirty="0"/>
              <a:t>
This slide introduces the topic of APIs.</a:t>
            </a:r>
            <a:r>
              <a:rPr lang="en-US" dirty="0"/>
              <a:t> API has become very popular as a best practice for software development. They implement the idea of “decoupling” which results in many benefits.</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endParaRPr lang="en-US" dirty="0"/>
          </a:p>
          <a:p>
            <a:r>
              <a:rPr lang="en-US" dirty="0"/>
              <a:t>As you can see, Avro format competes with both Bond and Thrift.</a:t>
            </a:r>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508795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endParaRPr lang="en-US" dirty="0"/>
          </a:p>
          <a:p>
            <a:r>
              <a:rPr lang="en-US" dirty="0"/>
              <a:t>Parquet was designed by Cloudera and it is their preferred format. However, they will read and write their competing format, ORC.</a:t>
            </a:r>
          </a:p>
        </p:txBody>
      </p:sp>
      <p:sp>
        <p:nvSpPr>
          <p:cNvPr id="4" name="Slide Number Placeholder 3"/>
          <p:cNvSpPr>
            <a:spLocks noGrp="1"/>
          </p:cNvSpPr>
          <p:nvPr>
            <p:ph type="sldNum" sz="quarter" idx="10"/>
          </p:nvPr>
        </p:nvSpPr>
        <p:spPr/>
        <p:txBody>
          <a:bodyPr/>
          <a:lstStyle/>
          <a:p>
            <a:fld id="{71B1AA27-3892-4360-B986-D6B124C223BF}" type="slidenum">
              <a:rPr lang="en-US" smtClean="0"/>
              <a:t>27</a:t>
            </a:fld>
            <a:endParaRPr lang="en-US" dirty="0"/>
          </a:p>
        </p:txBody>
      </p:sp>
    </p:spTree>
    <p:extLst>
      <p:ext uri="{BB962C8B-B14F-4D97-AF65-F5344CB8AC3E}">
        <p14:creationId xmlns:p14="http://schemas.microsoft.com/office/powerpoint/2010/main" val="4203045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r>
              <a:rPr lang="en-US" dirty="0" smtClean="0"/>
              <a:t>In </a:t>
            </a:r>
            <a:r>
              <a:rPr lang="en-US" dirty="0"/>
              <a:t>this summary table, you can see the relative pluses and minuses of all formats. More correctly, advantages and disadvantages. They relate to specific needs. We also showed you how to use Google Trends to pick a winner.</a:t>
            </a:r>
          </a:p>
        </p:txBody>
      </p:sp>
      <p:sp>
        <p:nvSpPr>
          <p:cNvPr id="4" name="Slide Number Placeholder 3"/>
          <p:cNvSpPr>
            <a:spLocks noGrp="1"/>
          </p:cNvSpPr>
          <p:nvPr>
            <p:ph type="sldNum" sz="quarter" idx="10"/>
          </p:nvPr>
        </p:nvSpPr>
        <p:spPr/>
        <p:txBody>
          <a:bodyPr/>
          <a:lstStyle/>
          <a:p>
            <a:fld id="{71B1AA27-3892-4360-B986-D6B124C223BF}" type="slidenum">
              <a:rPr lang="en-US" smtClean="0"/>
              <a:t>28</a:t>
            </a:fld>
            <a:endParaRPr lang="en-US" dirty="0"/>
          </a:p>
        </p:txBody>
      </p:sp>
    </p:spTree>
    <p:extLst>
      <p:ext uri="{BB962C8B-B14F-4D97-AF65-F5344CB8AC3E}">
        <p14:creationId xmlns:p14="http://schemas.microsoft.com/office/powerpoint/2010/main" val="99249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r>
              <a:rPr lang="en-US" b="1" dirty="0" smtClean="0"/>
              <a:t>SOAP</a:t>
            </a:r>
            <a:r>
              <a:rPr lang="en-US" b="1" dirty="0" smtClean="0"/>
              <a:t>: </a:t>
            </a:r>
            <a:r>
              <a:rPr lang="en-US" dirty="0" smtClean="0"/>
              <a:t>SOAP </a:t>
            </a:r>
            <a:r>
              <a:rPr lang="en-US" dirty="0"/>
              <a:t>was the first data interchange format for web services. Then Amazon-designed REST replaced it</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REST</a:t>
            </a:r>
            <a:r>
              <a:rPr lang="en-US" dirty="0" smtClean="0"/>
              <a:t>: RESTful protocol was designed by Amazon and is now the de facto standard. It wins due to its simplicity, and today, due to </a:t>
            </a:r>
            <a:r>
              <a:rPr lang="en-US" dirty="0" smtClean="0"/>
              <a:t>its widespread use. </a:t>
            </a:r>
            <a:r>
              <a:rPr lang="en-US" dirty="0" smtClean="0"/>
              <a:t>It is easy to use and there are multiple libraries for the </a:t>
            </a:r>
            <a:r>
              <a:rPr lang="en-US" dirty="0" err="1" smtClean="0"/>
              <a:t>implementors</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GRPC: </a:t>
            </a:r>
            <a:r>
              <a:rPr lang="en-US" dirty="0" smtClean="0"/>
              <a:t>One more differentiate between a serialization format (that is how you write the data) and a communication protocol (that is how you send that data to the client).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30</a:t>
            </a:fld>
            <a:endParaRPr lang="en-US" dirty="0"/>
          </a:p>
        </p:txBody>
      </p:sp>
    </p:spTree>
    <p:extLst>
      <p:ext uri="{BB962C8B-B14F-4D97-AF65-F5344CB8AC3E}">
        <p14:creationId xmlns:p14="http://schemas.microsoft.com/office/powerpoint/2010/main" val="843995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r>
              <a:rPr b="1" dirty="0"/>
              <a:t>
</a:t>
            </a:r>
            <a:r>
              <a:rPr dirty="0" smtClean="0"/>
              <a:t>We </a:t>
            </a:r>
            <a:r>
              <a:rPr dirty="0"/>
              <a:t>are introducing the idea here of how to </a:t>
            </a:r>
            <a:r>
              <a:rPr dirty="0" smtClean="0"/>
              <a:t>secure </a:t>
            </a:r>
            <a:r>
              <a:rPr dirty="0"/>
              <a:t>web services.  In general,
web services need authentication and authorization to protect their contents
against attackers.  Even very simple web services deployed in a trusted 
</a:t>
            </a:r>
            <a:r>
              <a:rPr dirty="0" smtClean="0"/>
              <a:t>environment</a:t>
            </a:r>
            <a:r>
              <a:rPr lang="en-US" dirty="0" smtClean="0"/>
              <a:t>.</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r>
              <a:rPr b="1" dirty="0"/>
              <a:t>
</a:t>
            </a:r>
            <a:r>
              <a:rPr dirty="0" smtClean="0"/>
              <a:t>HTTP </a:t>
            </a:r>
            <a:r>
              <a:rPr dirty="0"/>
              <a:t>Basic Authentication is, as its name implies, </a:t>
            </a:r>
            <a:r>
              <a:rPr dirty="0" smtClean="0"/>
              <a:t>basic. </a:t>
            </a:r>
            <a:r>
              <a:rPr dirty="0"/>
              <a:t>Unfortunately, it's not particularly secure. </a:t>
            </a:r>
            <a:r>
              <a:rPr dirty="0" smtClean="0"/>
              <a:t>There </a:t>
            </a:r>
            <a:r>
              <a:rPr dirty="0"/>
              <a:t>are 
a lot of problems with this. </a:t>
            </a:r>
            <a:r>
              <a:rPr dirty="0" smtClean="0"/>
              <a:t>It's </a:t>
            </a:r>
            <a:r>
              <a:rPr dirty="0"/>
              <a:t>vulnerable to </a:t>
            </a:r>
            <a:r>
              <a:rPr dirty="0" smtClean="0"/>
              <a:t>cross-site</a:t>
            </a:r>
            <a:r>
              <a:rPr lang="en-US" baseline="0" dirty="0" smtClean="0"/>
              <a:t> </a:t>
            </a:r>
            <a:r>
              <a:rPr dirty="0" smtClean="0"/>
              <a:t>request </a:t>
            </a:r>
            <a:r>
              <a:rPr dirty="0"/>
              <a:t>forgery, CSRF, for one thing</a:t>
            </a:r>
            <a:r>
              <a:rPr dirty="0" smtClean="0"/>
              <a:t>, </a:t>
            </a:r>
            <a:r>
              <a:rPr dirty="0"/>
              <a:t>we will discuss
later.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Spring Boot gives us a reasonably good "basic" </a:t>
            </a:r>
            <a:r>
              <a:rPr lang="en-US" dirty="0" smtClean="0"/>
              <a:t>authentication</a:t>
            </a:r>
            <a:r>
              <a:rPr lang="en-US" baseline="0" dirty="0" smtClean="0"/>
              <a:t> </a:t>
            </a:r>
            <a:r>
              <a:rPr lang="en-US" dirty="0" smtClean="0"/>
              <a:t>with </a:t>
            </a:r>
            <a:r>
              <a:rPr lang="en-US" dirty="0" smtClean="0"/>
              <a:t>minimal effort. </a:t>
            </a:r>
            <a:r>
              <a:rPr lang="en-US" dirty="0" smtClean="0"/>
              <a:t>As </a:t>
            </a:r>
            <a:r>
              <a:rPr lang="en-US" dirty="0" smtClean="0"/>
              <a:t>a matter of fact, we don't need to </a:t>
            </a:r>
            <a:r>
              <a:rPr lang="en-US" dirty="0" smtClean="0"/>
              <a:t>do</a:t>
            </a:r>
            <a:r>
              <a:rPr lang="en-US" baseline="0" dirty="0" smtClean="0"/>
              <a:t> </a:t>
            </a:r>
            <a:r>
              <a:rPr lang="en-US" dirty="0" smtClean="0"/>
              <a:t>anything </a:t>
            </a:r>
            <a:r>
              <a:rPr lang="en-US" dirty="0" smtClean="0"/>
              <a:t>except add the spring-boot-starter-security </a:t>
            </a:r>
            <a:r>
              <a:rPr lang="en-US" dirty="0" smtClean="0"/>
              <a:t>artifact</a:t>
            </a:r>
            <a:r>
              <a:rPr lang="en-US" baseline="0" dirty="0" smtClean="0"/>
              <a:t> </a:t>
            </a:r>
            <a:r>
              <a:rPr lang="en-US" dirty="0" smtClean="0"/>
              <a:t>to </a:t>
            </a:r>
            <a:r>
              <a:rPr lang="en-US" dirty="0" smtClean="0"/>
              <a:t>our project.
That said, simply </a:t>
            </a:r>
            <a:r>
              <a:rPr lang="en-US" dirty="0" smtClean="0"/>
              <a:t>authenticating </a:t>
            </a:r>
            <a:r>
              <a:rPr lang="en-US" dirty="0" smtClean="0"/>
              <a:t>doesn't actually protect </a:t>
            </a:r>
            <a:r>
              <a:rPr lang="en-US" dirty="0" smtClean="0"/>
              <a:t>anything.</a:t>
            </a:r>
            <a:r>
              <a:rPr lang="en-US" baseline="0" dirty="0" smtClean="0"/>
              <a:t> </a:t>
            </a:r>
            <a:r>
              <a:rPr lang="en-US" dirty="0" smtClean="0"/>
              <a:t>We </a:t>
            </a:r>
            <a:r>
              <a:rPr lang="en-US" dirty="0" smtClean="0"/>
              <a:t>will need to
</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r>
              <a:rPr b="1" dirty="0"/>
              <a:t>
</a:t>
            </a:r>
            <a:r>
              <a:rPr dirty="0" smtClean="0"/>
              <a:t>Cross-Site </a:t>
            </a:r>
            <a:r>
              <a:rPr dirty="0"/>
              <a:t>Network Forgery means that if an attacker can grab a hold </a:t>
            </a:r>
            <a:r>
              <a:rPr dirty="0" smtClean="0"/>
              <a:t>of</a:t>
            </a:r>
            <a:r>
              <a:rPr lang="en-US" baseline="0" dirty="0" smtClean="0"/>
              <a:t> </a:t>
            </a:r>
            <a:r>
              <a:rPr dirty="0" smtClean="0"/>
              <a:t>a</a:t>
            </a:r>
            <a:r>
              <a:rPr lang="en-US" dirty="0" smtClean="0"/>
              <a:t>n</a:t>
            </a:r>
            <a:r>
              <a:rPr dirty="0" smtClean="0"/>
              <a:t> </a:t>
            </a:r>
            <a:r>
              <a:rPr dirty="0"/>
              <a:t>HTTP header of a request</a:t>
            </a:r>
            <a:r>
              <a:rPr dirty="0" smtClean="0"/>
              <a:t>, </a:t>
            </a:r>
            <a:r>
              <a:rPr dirty="0"/>
              <a:t>then he or she can impersonate the </a:t>
            </a:r>
            <a:r>
              <a:rPr dirty="0" smtClean="0"/>
              <a:t>user</a:t>
            </a:r>
            <a:r>
              <a:rPr lang="en-US" baseline="0" dirty="0" smtClean="0"/>
              <a:t> </a:t>
            </a:r>
            <a:r>
              <a:rPr dirty="0" smtClean="0"/>
              <a:t>for </a:t>
            </a:r>
            <a:r>
              <a:rPr dirty="0"/>
              <a:t>the remainder of the session, possibly compromising user data.
To protect against CSNF, we need a</a:t>
            </a:r>
            <a:r>
              <a:rPr lang="en-US" dirty="0"/>
              <a:t> good programming discipline and a test penetration team that tells the programmers what to do.</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1" dirty="0"/>
              <a:t>Instructor Notes</a:t>
            </a:r>
            <a:r>
              <a:rPr lang="en-US" i="1"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At Metro, </a:t>
            </a:r>
            <a:r>
              <a:rPr lang="en-US" i="1" dirty="0" smtClean="0"/>
              <a:t>here </a:t>
            </a:r>
            <a:r>
              <a:rPr lang="en-US" i="1" dirty="0" smtClean="0"/>
              <a:t>the instructor will demonstrate the JAX-WS implementation. We don’t go deeper into this because there is a more prevalent REST </a:t>
            </a:r>
            <a:r>
              <a:rPr lang="en-US" i="1" dirty="0" smtClean="0"/>
              <a:t>implementation.</a:t>
            </a:r>
            <a:endParaRPr lang="en-US" i="1" dirty="0" smtClean="0"/>
          </a:p>
          <a:p>
            <a:endParaRPr lang="en-US" dirty="0"/>
          </a:p>
          <a:p>
            <a:r>
              <a:rPr lang="en-US" b="1" dirty="0"/>
              <a:t>Participant Notes</a:t>
            </a:r>
            <a:r>
              <a:rPr lang="en-US" dirty="0"/>
              <a:t>:</a:t>
            </a:r>
          </a:p>
          <a:p>
            <a:r>
              <a:rPr lang="en-US" b="1" dirty="0" smtClean="0"/>
              <a:t>JAX-WS:</a:t>
            </a:r>
            <a:r>
              <a:rPr lang="en-US" b="1" baseline="0" dirty="0" smtClean="0"/>
              <a:t> </a:t>
            </a:r>
            <a:r>
              <a:rPr lang="en-US" dirty="0" smtClean="0"/>
              <a:t>We </a:t>
            </a:r>
            <a:r>
              <a:rPr lang="en-US" dirty="0"/>
              <a:t>mentioned the SOAP protocol before. However, when you are programming in Java, you need a library that will form the SOAP request for you. One such library, called JAX-WS, is included into the standard Java EE. Both Java EE and SOAP are on their way out, even though you will still find </a:t>
            </a:r>
            <a:r>
              <a:rPr lang="en-US" dirty="0" smtClean="0"/>
              <a:t>jobs using </a:t>
            </a:r>
            <a:r>
              <a:rPr lang="en-US" dirty="0"/>
              <a:t>these technologies</a:t>
            </a:r>
            <a:r>
              <a:rPr lang="en-US" dirty="0" smtClean="0"/>
              <a:t>.</a:t>
            </a:r>
          </a:p>
          <a:p>
            <a:endParaRPr lang="en-US" dirty="0" smtClean="0"/>
          </a:p>
          <a:p>
            <a:r>
              <a:rPr lang="en-US" b="1" dirty="0" smtClean="0"/>
              <a:t>JAX-RS: </a:t>
            </a:r>
            <a:r>
              <a:rPr lang="en-US" dirty="0" smtClean="0"/>
              <a:t>As we mentioned, JAX-RS is an API, the main subject of this class. However, it is not a working service that would implement it. Therefore, there was a need for a reference implementation. This is Jersey.</a:t>
            </a:r>
          </a:p>
          <a:p>
            <a:endParaRPr lang="en-US" dirty="0" smtClean="0"/>
          </a:p>
          <a:p>
            <a:r>
              <a:rPr lang="en-US" dirty="0" smtClean="0"/>
              <a:t>Jersey was introduced </a:t>
            </a:r>
            <a:r>
              <a:rPr lang="en-US" dirty="0" smtClean="0"/>
              <a:t>in </a:t>
            </a:r>
            <a:r>
              <a:rPr lang="en-US" dirty="0" smtClean="0"/>
              <a:t>order to simplify development of RESTful Web services and their clients in Java, a standard and portable JAX-RS API has been designed. Jersey RESTful Web Services framework is open source, production quality, framework for developing RESTful Web Services in Java that provides support for JAX-RS APIs and serves as a JAX-RS (JSR 311 &amp; JSR 339) Reference Implementation.</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36</a:t>
            </a:fld>
            <a:endParaRPr lang="en-US" dirty="0"/>
          </a:p>
        </p:txBody>
      </p:sp>
    </p:spTree>
    <p:extLst>
      <p:ext uri="{BB962C8B-B14F-4D97-AF65-F5344CB8AC3E}">
        <p14:creationId xmlns:p14="http://schemas.microsoft.com/office/powerpoint/2010/main" val="2042864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r>
              <a:rPr lang="en-US" b="1" dirty="0" smtClean="0"/>
              <a:t>Spring</a:t>
            </a:r>
            <a:r>
              <a:rPr lang="en-US" dirty="0" smtClean="0"/>
              <a:t> </a:t>
            </a:r>
            <a:r>
              <a:rPr lang="en-US" dirty="0"/>
              <a:t>was a reaction to J2EE being to bulky and too corporate. The company behind it, SpringSource, was acquired by VMWare for $420 million in 2009.</a:t>
            </a:r>
          </a:p>
          <a:p>
            <a:r>
              <a:rPr lang="en-US" dirty="0" smtClean="0"/>
              <a:t>Over </a:t>
            </a:r>
            <a:r>
              <a:rPr lang="en-US" dirty="0"/>
              <a:t>the years, original Spring added many frameworks, one of them being Spring for Hadoop.</a:t>
            </a:r>
          </a:p>
          <a:p>
            <a:r>
              <a:rPr lang="en-US" b="1" dirty="0" smtClean="0"/>
              <a:t>Inversion </a:t>
            </a:r>
            <a:r>
              <a:rPr lang="en-US" b="1" dirty="0"/>
              <a:t>of control means </a:t>
            </a:r>
            <a:r>
              <a:rPr lang="en-US" dirty="0"/>
              <a:t>that instead of specifying the dependencies in the source code, we set them in configuration files. Thus, one create many versions of the application by changing the configurations and keeping the same code. This leads to less bugs.</a:t>
            </a:r>
          </a:p>
          <a:p>
            <a:r>
              <a:rPr lang="en-US" b="1" dirty="0" smtClean="0"/>
              <a:t>Dependency </a:t>
            </a:r>
            <a:r>
              <a:rPr lang="en-US" b="1" dirty="0"/>
              <a:t>injection </a:t>
            </a:r>
            <a:r>
              <a:rPr lang="en-US" dirty="0"/>
              <a:t>is a technique for one object to supply the dependencies of another object. This fundamental requirement means that using values (services) produced within the class from new or static methods is prohibited. The client should accept values passed in from outside. This allows the client to make acquiring dependencies someone else's problem.</a:t>
            </a:r>
          </a:p>
        </p:txBody>
      </p:sp>
      <p:sp>
        <p:nvSpPr>
          <p:cNvPr id="4" name="Slide Number Placeholder 3"/>
          <p:cNvSpPr>
            <a:spLocks noGrp="1"/>
          </p:cNvSpPr>
          <p:nvPr>
            <p:ph type="sldNum" sz="quarter" idx="10"/>
          </p:nvPr>
        </p:nvSpPr>
        <p:spPr/>
        <p:txBody>
          <a:bodyPr/>
          <a:lstStyle/>
          <a:p>
            <a:fld id="{71B1AA27-3892-4360-B986-D6B124C223BF}" type="slidenum">
              <a:rPr lang="en-US" smtClean="0"/>
              <a:t>38</a:t>
            </a:fld>
            <a:endParaRPr lang="en-US" dirty="0"/>
          </a:p>
        </p:txBody>
      </p:sp>
    </p:spTree>
    <p:extLst>
      <p:ext uri="{BB962C8B-B14F-4D97-AF65-F5344CB8AC3E}">
        <p14:creationId xmlns:p14="http://schemas.microsoft.com/office/powerpoint/2010/main" val="2985623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Instructor</a:t>
            </a:r>
            <a:r>
              <a:rPr lang="en-US" sz="1200" b="1" i="1" kern="1200" dirty="0" smtClean="0">
                <a:solidFill>
                  <a:schemeClr val="tx1"/>
                </a:solidFill>
                <a:effectLst/>
                <a:latin typeface="+mn-lt"/>
                <a:ea typeface="+mn-ea"/>
                <a:cs typeface="+mn-cs"/>
              </a:rPr>
              <a: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r>
              <a:rPr lang="en-US" dirty="0" err="1" smtClean="0"/>
              <a:t>IoC</a:t>
            </a:r>
            <a:r>
              <a:rPr lang="en-US" dirty="0" smtClean="0"/>
              <a:t> </a:t>
            </a:r>
            <a:r>
              <a:rPr lang="en-US" dirty="0"/>
              <a:t>stands for inversion of control introduced in the previous slide.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1733401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r>
              <a:rPr dirty="0"/>
              <a:t>
</a:t>
            </a:r>
            <a:r>
              <a:rPr b="1" dirty="0"/>
              <a:t>Participant Notes:
</a:t>
            </a:r>
            <a:r>
              <a:rPr dirty="0"/>
              <a:t>
Libraries are the first form of API.  It was a way for a vendor or programmer to open
the functionality of the </a:t>
            </a:r>
            <a:r>
              <a:rPr dirty="0" smtClean="0"/>
              <a:t>application</a:t>
            </a:r>
            <a:r>
              <a:rPr lang="en-US" dirty="0" smtClean="0"/>
              <a:t>.</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r>
              <a:rPr lang="en-US" dirty="0" smtClean="0"/>
              <a:t>Coupling</a:t>
            </a:r>
            <a:r>
              <a:rPr lang="en-US" dirty="0"/>
              <a:t>' is a term that describes the relationship between two entities in a software system (usually classes).</a:t>
            </a:r>
          </a:p>
          <a:p>
            <a:endParaRPr lang="en-US" dirty="0"/>
          </a:p>
          <a:p>
            <a:r>
              <a:rPr lang="en-US" dirty="0"/>
              <a:t>When a class uses another class, or communicates with it, it's said to 'depend' on that other class, and so these classes are 'coupled'. At least one of them 'knows' about the other.</a:t>
            </a:r>
          </a:p>
          <a:p>
            <a:endParaRPr lang="en-US" dirty="0"/>
          </a:p>
          <a:p>
            <a:r>
              <a:rPr lang="en-US" dirty="0"/>
              <a:t>The idea is that we should try to keep the coupling between classes in our systems as 'loose' as possible: hence 'loose coupling' or sometimes 'decoupling' (although in English 'decoupling' would mean 'no coupling at all', people often use it to imply 'loose coupling' between entities).</a:t>
            </a:r>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dirty="0"/>
          </a:p>
        </p:txBody>
      </p:sp>
    </p:spTree>
    <p:extLst>
      <p:ext uri="{BB962C8B-B14F-4D97-AF65-F5344CB8AC3E}">
        <p14:creationId xmlns:p14="http://schemas.microsoft.com/office/powerpoint/2010/main" val="199455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r>
              <a:rPr lang="en-US" dirty="0" smtClean="0"/>
              <a:t>The </a:t>
            </a:r>
            <a:r>
              <a:rPr lang="en-US" dirty="0"/>
              <a:t>primary goals of Spring Boot </a:t>
            </a:r>
            <a:r>
              <a:rPr lang="en-US" dirty="0" smtClean="0"/>
              <a:t>are:</a:t>
            </a:r>
            <a:endParaRPr lang="en-US" dirty="0"/>
          </a:p>
          <a:p>
            <a:pPr marL="171450" indent="-171450">
              <a:buFont typeface="Arial" panose="020B0604020202020204" pitchFamily="34" charset="0"/>
              <a:buChar char="•"/>
            </a:pPr>
            <a:r>
              <a:rPr lang="en-US" dirty="0"/>
              <a:t>Provide a radically faster and widely accessible getting-started experience for all Spring </a:t>
            </a:r>
            <a:r>
              <a:rPr lang="en-US" dirty="0" smtClean="0"/>
              <a:t>development.</a:t>
            </a:r>
            <a:endParaRPr lang="en-US" dirty="0"/>
          </a:p>
          <a:p>
            <a:pPr marL="171450" indent="-171450">
              <a:buFont typeface="Arial" panose="020B0604020202020204" pitchFamily="34" charset="0"/>
              <a:buChar char="•"/>
            </a:pPr>
            <a:r>
              <a:rPr lang="en-US" dirty="0"/>
              <a:t>Be opinionated out of the box but get out of the way quickly as requirements start to diverge from the </a:t>
            </a:r>
            <a:r>
              <a:rPr lang="en-US" dirty="0" smtClean="0"/>
              <a:t>defaults.</a:t>
            </a:r>
            <a:endParaRPr lang="en-US" dirty="0"/>
          </a:p>
          <a:p>
            <a:pPr marL="171450" indent="-171450">
              <a:buFont typeface="Arial" panose="020B0604020202020204" pitchFamily="34" charset="0"/>
              <a:buChar char="•"/>
            </a:pPr>
            <a:r>
              <a:rPr lang="en-US" dirty="0"/>
              <a:t>Provide a range of non-functional features that are common to large classes of projects (such as embedded servers, security, metrics, health checks, and externalized configuration</a:t>
            </a:r>
            <a:r>
              <a:rPr lang="en-US" dirty="0" smtClean="0"/>
              <a:t>).</a:t>
            </a:r>
            <a:endParaRPr lang="en-US" dirty="0"/>
          </a:p>
          <a:p>
            <a:pPr marL="171450" indent="-171450">
              <a:buFont typeface="Arial" panose="020B0604020202020204" pitchFamily="34" charset="0"/>
              <a:buChar char="•"/>
            </a:pPr>
            <a:r>
              <a:rPr lang="en-US" dirty="0"/>
              <a:t>Absolutely no code generation and no requirement for XML </a:t>
            </a:r>
            <a:r>
              <a:rPr lang="en-US" dirty="0" smtClean="0"/>
              <a:t>configuration.</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42</a:t>
            </a:fld>
            <a:endParaRPr lang="en-US" dirty="0"/>
          </a:p>
        </p:txBody>
      </p:sp>
    </p:spTree>
    <p:extLst>
      <p:ext uri="{BB962C8B-B14F-4D97-AF65-F5344CB8AC3E}">
        <p14:creationId xmlns:p14="http://schemas.microsoft.com/office/powerpoint/2010/main" val="3334362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r>
              <a:rPr b="1" dirty="0"/>
              <a:t>
</a:t>
            </a:r>
            <a:r>
              <a:rPr dirty="0" smtClean="0"/>
              <a:t>Monolithic </a:t>
            </a:r>
            <a:r>
              <a:rPr dirty="0"/>
              <a:t>services are what we're trying to move away from.  Monolithic </a:t>
            </a:r>
            <a:r>
              <a:rPr dirty="0" smtClean="0"/>
              <a:t>services </a:t>
            </a:r>
            <a:r>
              <a:rPr dirty="0"/>
              <a:t>are built from the "do everything" model, </a:t>
            </a:r>
            <a:r>
              <a:rPr dirty="0" smtClean="0"/>
              <a:t>which</a:t>
            </a:r>
            <a:r>
              <a:rPr lang="en-US" baseline="0" dirty="0" smtClean="0"/>
              <a:t> </a:t>
            </a:r>
          </a:p>
          <a:p>
            <a:endParaRPr lang="en-US" baseline="0" dirty="0" smtClean="0"/>
          </a:p>
          <a:p>
            <a:r>
              <a:rPr lang="en-US" dirty="0" smtClean="0"/>
              <a:t>Microservices </a:t>
            </a:r>
            <a:r>
              <a:rPr lang="en-US" dirty="0" smtClean="0"/>
              <a:t>is a software development technique—a variant of the service-oriented architecture (SOA) architectural style that structures an application as a collection of loosely coupled services. In a </a:t>
            </a:r>
            <a:r>
              <a:rPr lang="en-US" dirty="0" err="1" smtClean="0"/>
              <a:t>microservices</a:t>
            </a:r>
            <a:r>
              <a:rPr lang="en-US" dirty="0" smtClean="0"/>
              <a:t> architecture, services are fine-grained and the protocols are lightweight.</a:t>
            </a:r>
          </a:p>
          <a:p>
            <a:endParaRPr lang="en-US" dirty="0" smtClean="0"/>
          </a:p>
          <a:p>
            <a:r>
              <a:rPr lang="en-US" dirty="0" err="1" smtClean="0"/>
              <a:t>Microservices</a:t>
            </a:r>
            <a:r>
              <a:rPr lang="en-US" dirty="0" smtClean="0"/>
              <a:t> have become so popular in the recent years that one can safely state that it is now a basic principle of building modern software.
</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
</a:t>
            </a:r>
            <a:r>
              <a:rPr b="1" i="1" dirty="0"/>
              <a:t>Instructor Notes</a:t>
            </a:r>
            <a:r>
              <a:rPr b="1" i="1" dirty="0" smtClean="0"/>
              <a:t>:</a:t>
            </a:r>
            <a:r>
              <a:rPr dirty="0"/>
              <a:t>
</a:t>
            </a:r>
            <a:r>
              <a:rPr i="1" dirty="0"/>
              <a:t>Mike </a:t>
            </a:r>
            <a:r>
              <a:rPr i="1" dirty="0" err="1"/>
              <a:t>Gancarz</a:t>
            </a:r>
            <a:r>
              <a:rPr i="1" dirty="0"/>
              <a:t> cam up with the UNIX philosophy
https://en.wikipedia.org/wiki/Unix_philosophy#Mike_Gancarz:_The_UNIX_Philosophy</a:t>
            </a:r>
            <a:r>
              <a:rPr dirty="0"/>
              <a:t>
</a:t>
            </a:r>
            <a:r>
              <a:rPr b="1" dirty="0"/>
              <a:t>Participant Notes</a:t>
            </a:r>
            <a:r>
              <a:rPr b="1" dirty="0" smtClean="0"/>
              <a:t>:</a:t>
            </a:r>
            <a:r>
              <a:rPr dirty="0"/>
              <a:t>
Why does the UNIX Philosophy matter?  It is because this philosophy.
Not to diminish the importance of Windows, but today, the vast </a:t>
            </a:r>
            <a:r>
              <a:rPr dirty="0" smtClean="0"/>
              <a:t>majority</a:t>
            </a:r>
            <a:r>
              <a:rPr lang="en-US" baseline="0" dirty="0" smtClean="0"/>
              <a:t> </a:t>
            </a:r>
            <a:r>
              <a:rPr dirty="0" smtClean="0"/>
              <a:t>of </a:t>
            </a:r>
            <a:r>
              <a:rPr dirty="0"/>
              <a:t>systems today are built on top of UNIX (the desktop PC being the </a:t>
            </a:r>
            <a:r>
              <a:rPr dirty="0" smtClean="0"/>
              <a:t>primary</a:t>
            </a:r>
            <a:r>
              <a:rPr lang="en-US" baseline="0" dirty="0" smtClean="0"/>
              <a:t> </a:t>
            </a:r>
            <a:r>
              <a:rPr dirty="0" smtClean="0"/>
              <a:t>exception</a:t>
            </a:r>
            <a:r>
              <a:rPr dirty="0"/>
              <a:t>).  Linux, Mac OS X, Android, </a:t>
            </a:r>
            <a:r>
              <a:rPr dirty="0" smtClean="0"/>
              <a:t>iOS,</a:t>
            </a:r>
            <a:r>
              <a:rPr lang="en-US" baseline="0" dirty="0" smtClean="0"/>
              <a:t> </a:t>
            </a:r>
            <a:r>
              <a:rPr dirty="0" smtClean="0"/>
              <a:t>and </a:t>
            </a:r>
            <a:r>
              <a:rPr dirty="0"/>
              <a:t>most embedded devices all use a UNIX-like OS.  There is a reason </a:t>
            </a:r>
            <a:r>
              <a:rPr dirty="0" smtClean="0"/>
              <a:t>for</a:t>
            </a:r>
            <a:r>
              <a:rPr lang="en-US" baseline="0" dirty="0" smtClean="0"/>
              <a:t> </a:t>
            </a:r>
            <a:r>
              <a:rPr dirty="0" smtClean="0"/>
              <a:t>its </a:t>
            </a:r>
            <a:r>
              <a:rPr dirty="0"/>
              <a:t>popularity in building modular systems.
</a:t>
            </a:r>
          </a:p>
        </p:txBody>
      </p:sp>
      <p:sp>
        <p:nvSpPr>
          <p:cNvPr id="4" name="Slide Number Placeholder 3"/>
          <p:cNvSpPr>
            <a:spLocks noGrp="1"/>
          </p:cNvSpPr>
          <p:nvPr>
            <p:ph type="sldNum" sz="quarter" idx="5"/>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endParaRPr lang="en-US" b="1" dirty="0"/>
          </a:p>
          <a:p>
            <a:r>
              <a:rPr lang="en-US" b="0" dirty="0"/>
              <a:t>Microservices are a new way of practically building distributed systems. But many of the distributed systems ideas come from operating system design. One of the most successful OS’s has been Linux. It is not </a:t>
            </a:r>
            <a:r>
              <a:rPr lang="en-US" b="0" dirty="0" smtClean="0"/>
              <a:t>surprising </a:t>
            </a:r>
            <a:r>
              <a:rPr lang="en-US" b="0" dirty="0"/>
              <a:t>then that in building microservices architecture, much has been borrowed from Linux.</a:t>
            </a:r>
            <a:r>
              <a:rPr b="1" dirty="0"/>
              <a:t>
</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r>
              <a:rPr b="1" dirty="0"/>
              <a:t>
</a:t>
            </a:r>
            <a:r>
              <a:rPr lang="en-US" dirty="0" smtClean="0"/>
              <a:t>TDD </a:t>
            </a:r>
            <a:r>
              <a:rPr lang="en-US" dirty="0"/>
              <a:t>stands for Test Driven Development. TDD and microservices are an especially good fit.</a:t>
            </a:r>
          </a:p>
          <a:p>
            <a:endParaRPr lang="en-US" dirty="0"/>
          </a:p>
          <a:p>
            <a:r>
              <a:rPr lang="en-US" dirty="0"/>
              <a:t>Test-driven development or TDD is a development philosophy that emphasizes very short development cycles. With TDD, development teams chart out their business requirements, and outline specific behavioral use cases to verify. TDD for APIs has become a common practice. The reasons </a:t>
            </a:r>
            <a:r>
              <a:rPr lang="en-US" dirty="0" smtClean="0"/>
              <a:t>are:</a:t>
            </a:r>
            <a:endParaRPr lang="en-US" dirty="0"/>
          </a:p>
          <a:p>
            <a:pPr marL="171450" indent="-171450">
              <a:buFont typeface="Arial" panose="020B0604020202020204" pitchFamily="34" charset="0"/>
              <a:buChar char="•"/>
            </a:pPr>
            <a:r>
              <a:rPr lang="en-US" dirty="0"/>
              <a:t>You can change each individual </a:t>
            </a:r>
            <a:r>
              <a:rPr lang="en-US" dirty="0" err="1"/>
              <a:t>microservice</a:t>
            </a:r>
            <a:r>
              <a:rPr lang="en-US" dirty="0"/>
              <a:t> </a:t>
            </a:r>
            <a:r>
              <a:rPr lang="en-US" dirty="0" smtClean="0"/>
              <a:t>separately.</a:t>
            </a:r>
            <a:endParaRPr lang="en-US" dirty="0"/>
          </a:p>
          <a:p>
            <a:pPr marL="171450" indent="-171450">
              <a:buFont typeface="Arial" panose="020B0604020202020204" pitchFamily="34" charset="0"/>
              <a:buChar char="•"/>
            </a:pPr>
            <a:r>
              <a:rPr lang="en-US" dirty="0"/>
              <a:t>You can change each </a:t>
            </a:r>
            <a:r>
              <a:rPr lang="en-US" dirty="0" err="1"/>
              <a:t>microservice</a:t>
            </a:r>
            <a:r>
              <a:rPr lang="en-US" dirty="0"/>
              <a:t> </a:t>
            </a:r>
            <a:r>
              <a:rPr lang="en-US" dirty="0" smtClean="0"/>
              <a:t>separately.</a:t>
            </a:r>
            <a:endParaRPr lang="en-US" dirty="0"/>
          </a:p>
          <a:p>
            <a:pPr marL="171450" indent="-171450">
              <a:buFont typeface="Arial" panose="020B0604020202020204" pitchFamily="34" charset="0"/>
              <a:buChar char="•"/>
            </a:pPr>
            <a:r>
              <a:rPr lang="en-US" dirty="0"/>
              <a:t>Microservices are well define and confined, so writing tests is </a:t>
            </a:r>
            <a:r>
              <a:rPr lang="en-US" dirty="0" smtClean="0"/>
              <a:t>simpler.</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More architecture advantages include:</a:t>
            </a:r>
          </a:p>
          <a:p>
            <a:r>
              <a:rPr lang="en-US" dirty="0" smtClean="0"/>
              <a:t>Each </a:t>
            </a:r>
            <a:r>
              <a:rPr lang="en-US" dirty="0" err="1" smtClean="0"/>
              <a:t>microservices</a:t>
            </a:r>
            <a:r>
              <a:rPr lang="en-US" dirty="0" smtClean="0"/>
              <a:t> starts faster than a monolithic and the scope is smaller than a monolithic. </a:t>
            </a:r>
          </a:p>
          <a:p>
            <a:r>
              <a:rPr lang="en-US" dirty="0" smtClean="0"/>
              <a:t>Scale Independently – a </a:t>
            </a:r>
            <a:r>
              <a:rPr lang="en-US" dirty="0" err="1" smtClean="0"/>
              <a:t>microservice</a:t>
            </a:r>
            <a:r>
              <a:rPr lang="en-US" dirty="0" smtClean="0"/>
              <a:t> can scale independently using X-axis cloning and Z-axis partitioning based upon their need. </a:t>
            </a:r>
          </a:p>
          <a:p>
            <a:r>
              <a:rPr lang="en-US" dirty="0" smtClean="0"/>
              <a:t>No long-term commitment to any stack – you can give greater flexibility to the definition of the language and stack that is best suited for a </a:t>
            </a:r>
            <a:r>
              <a:rPr lang="en-US" dirty="0" err="1" smtClean="0"/>
              <a:t>microservice</a:t>
            </a:r>
            <a:r>
              <a:rPr lang="en-US" dirty="0" smtClean="0"/>
              <a:t>. Even if you want to restrict the choice of technology, you’re not penalized because of past decisions. It enables rewriting the service using better languages and technologies.</a:t>
            </a:r>
          </a:p>
          <a:p>
            <a:r>
              <a:rPr lang="en-US" dirty="0" smtClean="0"/>
              <a:t>Independent and frequent Deployments – each </a:t>
            </a:r>
            <a:r>
              <a:rPr lang="en-US" dirty="0" err="1" smtClean="0"/>
              <a:t>microservice</a:t>
            </a:r>
            <a:r>
              <a:rPr lang="en-US" dirty="0" smtClean="0"/>
              <a:t> can be independently deployed and redeployed again, without impacting the overall system.</a:t>
            </a:r>
          </a:p>
          <a:p>
            <a:r>
              <a:rPr lang="en-US" dirty="0" smtClean="0"/>
              <a:t>Today, </a:t>
            </a:r>
            <a:r>
              <a:rPr lang="en-US" dirty="0" err="1" smtClean="0"/>
              <a:t>microservices</a:t>
            </a:r>
            <a:r>
              <a:rPr lang="en-US" dirty="0" smtClean="0"/>
              <a:t> architecture has been successfully embraced by leading players in different domains and has been deployed for scaling their business and operations seamlessly. Many big names have evolved from a monolithic architecture to a </a:t>
            </a:r>
            <a:r>
              <a:rPr lang="en-US" dirty="0" err="1" smtClean="0"/>
              <a:t>microservices</a:t>
            </a:r>
            <a:r>
              <a:rPr lang="en-US" dirty="0" smtClean="0"/>
              <a:t> architecture.</a:t>
            </a:r>
          </a:p>
          <a:p>
            <a:r>
              <a:rPr lang="en-US" dirty="0" smtClean="0"/>
              <a:t>A good reference: https://www.ness.com/microservices-architecture-and-design-principles-2/?cn-reloaded=1</a:t>
            </a:r>
          </a:p>
          <a:p>
            <a:endParaRPr lang="en-US" dirty="0" smtClean="0"/>
          </a:p>
          <a:p>
            <a:r>
              <a:rPr lang="en-US" dirty="0" smtClean="0"/>
              <a:t>
</a:t>
            </a:r>
          </a:p>
          <a:p>
            <a:pPr marL="171450" indent="-171450">
              <a:buFont typeface="Arial" panose="020B0604020202020204" pitchFamily="34" charset="0"/>
              <a:buChar char="•"/>
            </a:pP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r>
              <a:rPr lang="en-US" b="1" dirty="0" smtClean="0"/>
              <a:t>Domain </a:t>
            </a:r>
            <a:r>
              <a:rPr lang="en-US" b="1" dirty="0"/>
              <a:t>Driven Design</a:t>
            </a:r>
          </a:p>
          <a:p>
            <a:r>
              <a:rPr lang="en-US" dirty="0" smtClean="0"/>
              <a:t>The </a:t>
            </a:r>
            <a:r>
              <a:rPr lang="en-US" dirty="0"/>
              <a:t>primary objective of the domain driven design is to focus on the core domain and the associated logic. This minimizes possibilities of the application getting out of hand. It also nurtures creative collaboration between the DevOps and development teams as both should understand the domain for scaling up.</a:t>
            </a:r>
          </a:p>
          <a:p>
            <a:endParaRPr lang="en-US" dirty="0"/>
          </a:p>
          <a:p>
            <a:r>
              <a:rPr lang="en-US" b="1" dirty="0"/>
              <a:t>Hide Implementation Details</a:t>
            </a:r>
          </a:p>
          <a:p>
            <a:r>
              <a:rPr lang="en-US" dirty="0" smtClean="0"/>
              <a:t>Each </a:t>
            </a:r>
            <a:r>
              <a:rPr lang="en-US" dirty="0"/>
              <a:t>service can be independent when it has to be a part of the big structure. To enhance the ability of one service to scale independently of the others, it is important to hide each service implementation details. We could use REST protocol over HTTP and ensure services communicate with each other using a light-weight communication. Through this segregation of internal and external implementation, details can be achieved.</a:t>
            </a:r>
          </a:p>
          <a:p>
            <a:endParaRPr lang="en-US" dirty="0"/>
          </a:p>
          <a:p>
            <a:r>
              <a:rPr lang="en-US" b="1" dirty="0" smtClean="0"/>
              <a:t>Decentralization</a:t>
            </a:r>
            <a:endParaRPr lang="en-US" dirty="0"/>
          </a:p>
          <a:p>
            <a:r>
              <a:rPr lang="en-US" dirty="0"/>
              <a:t>Monolithic implementations usually have a single logical database for persistent data across a range of applications. It becomes complex to changes over a period of time. Microservices are different.</a:t>
            </a:r>
          </a:p>
          <a:p>
            <a:endParaRPr lang="en-US" dirty="0"/>
          </a:p>
          <a:p>
            <a:r>
              <a:rPr lang="en-US" b="1" dirty="0"/>
              <a:t>Failure </a:t>
            </a:r>
            <a:r>
              <a:rPr lang="en-US" b="1" dirty="0" smtClean="0"/>
              <a:t>Isolation</a:t>
            </a:r>
            <a:endParaRPr lang="en-US" b="1" dirty="0"/>
          </a:p>
          <a:p>
            <a:r>
              <a:rPr lang="en-US" dirty="0"/>
              <a:t>A malfunctioning microservice, such as with a memory leak or unclosed database connections, will only affect that service while other services continue to handle requests. In case of a monolithic application, one malfunctioning component can bring down the entire system.</a:t>
            </a:r>
          </a:p>
          <a:p>
            <a:endParaRPr lang="en-US" dirty="0"/>
          </a:p>
          <a:p>
            <a:r>
              <a:rPr lang="en-US" b="1" dirty="0"/>
              <a:t>Continuous Delivery through DevOps </a:t>
            </a:r>
            <a:r>
              <a:rPr lang="en-US" b="1" dirty="0" smtClean="0"/>
              <a:t>Culture</a:t>
            </a:r>
            <a:endParaRPr lang="en-US" b="1" dirty="0"/>
          </a:p>
          <a:p>
            <a:r>
              <a:rPr lang="en-US" dirty="0"/>
              <a:t>In classical monolith-based environments, there aren’t multiple separate release artifacts, so it’s relatively easy to maintain the Jenkins build jobs manually. In a microservice architecture, the number of deployment units increase and an automated solution is needed. This can be achieved through automating the build and deploy process through tools like Jenkins or CHEF by having a DevOps team.  Microservices help to reduce the number of Jenkins jobs to one job for each release artifact, which is able to build, release and deploy the application / desired microservice.</a:t>
            </a:r>
          </a:p>
        </p:txBody>
      </p:sp>
      <p:sp>
        <p:nvSpPr>
          <p:cNvPr id="4" name="Slide Number Placeholder 3"/>
          <p:cNvSpPr>
            <a:spLocks noGrp="1"/>
          </p:cNvSpPr>
          <p:nvPr>
            <p:ph type="sldNum" sz="quarter" idx="10"/>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3617967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Elastic</a:t>
            </a:r>
            <a:r>
              <a:rPr lang="en-US" b="0" dirty="0" smtClean="0"/>
              <a:t>:</a:t>
            </a:r>
            <a:r>
              <a:rPr lang="en-US" b="0" baseline="0" dirty="0" smtClean="0"/>
              <a:t> </a:t>
            </a:r>
            <a:r>
              <a:rPr lang="en-US" dirty="0" smtClean="0"/>
              <a:t>These are the building blocks which are not obvious and which help build good microservices. Include these into your design.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Resilient: </a:t>
            </a:r>
            <a:r>
              <a:rPr lang="en-US" dirty="0" smtClean="0"/>
              <a:t>These principles explain how you can make your microservices resilient. This means building reliable systems out of non-reliable components. That is how modern software systems are built. Amazon mantra: plan for failure and then nothing fails.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Composable</a:t>
            </a:r>
            <a:r>
              <a:rPr lang="en-US" dirty="0" smtClean="0"/>
              <a:t>: REST is a good example of an enabling technology. Take its principles and apply them to your microservices.</a:t>
            </a:r>
          </a:p>
          <a:p>
            <a:r>
              <a:rPr lang="en-US" b="1" dirty="0" smtClean="0"/>
              <a:t>Minimal</a:t>
            </a:r>
            <a:r>
              <a:rPr lang="en-US" dirty="0" smtClean="0"/>
              <a:t>: This is the basic lesson of microservices. SRP (Single Responsibility Principle) will do well in many other areas of software, but in </a:t>
            </a:r>
            <a:r>
              <a:rPr lang="en-US" dirty="0" smtClean="0"/>
              <a:t>microservices, </a:t>
            </a:r>
            <a:r>
              <a:rPr lang="en-US" dirty="0" smtClean="0"/>
              <a:t>it is essential in defining the scope of each of the </a:t>
            </a:r>
            <a:r>
              <a:rPr lang="en-US" dirty="0" err="1" smtClean="0"/>
              <a:t>microservice</a:t>
            </a:r>
            <a:r>
              <a:rPr lang="en-US" dirty="0" smtClean="0"/>
              <a:t>. It simplifies writing tests as well.</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Complete</a:t>
            </a:r>
            <a:r>
              <a:rPr lang="en-US" dirty="0" smtClean="0"/>
              <a:t>: This is the last and final principle of microservices construction. “Decouple” is the key principles of AWS services construction. However, there are some </a:t>
            </a:r>
            <a:r>
              <a:rPr lang="en-US" dirty="0" smtClean="0"/>
              <a:t>‘</a:t>
            </a:r>
            <a:r>
              <a:rPr lang="en-US" dirty="0" err="1" smtClean="0"/>
              <a:t>gotchas</a:t>
            </a:r>
            <a:r>
              <a:rPr lang="en-US" dirty="0" smtClean="0"/>
              <a:t>’ </a:t>
            </a:r>
            <a:r>
              <a:rPr lang="en-US" dirty="0" smtClean="0"/>
              <a:t>on the way, and the bullet points here explain when not to be a stickler for “micro” and when to make a </a:t>
            </a:r>
            <a:r>
              <a:rPr lang="en-US" dirty="0" err="1" smtClean="0"/>
              <a:t>microservice</a:t>
            </a:r>
            <a:r>
              <a:rPr lang="en-US" dirty="0" smtClean="0"/>
              <a:t> reasonably big.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p>
          <a:p>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194172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smtClean="0"/>
          </a:p>
          <a:p>
            <a:r>
              <a:rPr lang="en-US" b="1" dirty="0" smtClean="0"/>
              <a:t>Participant Notes</a:t>
            </a:r>
            <a:r>
              <a:rPr lang="en-US" dirty="0" smtClean="0"/>
              <a:t>:</a:t>
            </a:r>
            <a:r>
              <a:rPr dirty="0"/>
              <a:t>
</a:t>
            </a:r>
            <a:r>
              <a:rPr lang="en-US" dirty="0"/>
              <a:t>Microservices may be a great design principle. But “implementation is left as an exercise to the reader.” Without good </a:t>
            </a:r>
            <a:r>
              <a:rPr lang="en-US" dirty="0" smtClean="0"/>
              <a:t>support, </a:t>
            </a:r>
            <a:r>
              <a:rPr lang="en-US" dirty="0"/>
              <a:t>microservices would be just a dream. Kubernetes provides a good platform for microservices implementation.</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r>
              <a:rPr b="1" dirty="0"/>
              <a:t>
</a:t>
            </a:r>
            <a:r>
              <a:rPr dirty="0"/>
              <a:t>
</a:t>
            </a:r>
            <a:r>
              <a:rPr b="1" dirty="0" smtClean="0"/>
              <a:t>Participant </a:t>
            </a:r>
            <a:r>
              <a:rPr b="1" dirty="0"/>
              <a:t>Notes:
</a:t>
            </a:r>
            <a:r>
              <a:rPr lang="en-US" b="1" dirty="0" smtClean="0"/>
              <a:t>Class</a:t>
            </a:r>
            <a:r>
              <a:rPr lang="en-US" b="1" baseline="0" dirty="0" smtClean="0"/>
              <a:t> Libraries: </a:t>
            </a:r>
            <a:r>
              <a:rPr dirty="0" smtClean="0"/>
              <a:t>Class </a:t>
            </a:r>
            <a:r>
              <a:rPr dirty="0"/>
              <a:t>Libraries are the OOP version of earlier libraries.  Instead of a list of </a:t>
            </a:r>
            <a:r>
              <a:rPr dirty="0" smtClean="0"/>
              <a:t>procedures</a:t>
            </a:r>
            <a:r>
              <a:rPr dirty="0"/>
              <a:t>, class libraries store classes of objects: Data and methods.  With </a:t>
            </a:r>
            <a:r>
              <a:rPr dirty="0" smtClean="0"/>
              <a:t>OOP's </a:t>
            </a:r>
            <a:r>
              <a:rPr dirty="0"/>
              <a:t>principles of inheritance, polymorphism, and encapsulation, these </a:t>
            </a:r>
            <a:r>
              <a:rPr dirty="0" smtClean="0"/>
              <a:t>objects</a:t>
            </a:r>
            <a:r>
              <a:rPr lang="en-US" baseline="0" dirty="0" smtClean="0"/>
              <a:t> </a:t>
            </a:r>
            <a:r>
              <a:rPr dirty="0" smtClean="0"/>
              <a:t>allow </a:t>
            </a:r>
            <a:r>
              <a:rPr dirty="0"/>
              <a:t>for better code-reuse and more modular design than traditional libraries.
The problem with class libraries as an API is that extending OOP principles </a:t>
            </a:r>
            <a:r>
              <a:rPr dirty="0" smtClean="0"/>
              <a:t>to</a:t>
            </a:r>
            <a:r>
              <a:rPr lang="en-US" baseline="0" dirty="0" smtClean="0"/>
              <a:t> </a:t>
            </a:r>
            <a:r>
              <a:rPr dirty="0" smtClean="0"/>
              <a:t>distributed </a:t>
            </a:r>
            <a:r>
              <a:rPr dirty="0"/>
              <a:t>systems </a:t>
            </a:r>
            <a:r>
              <a:rPr lang="en-US" dirty="0" smtClean="0"/>
              <a:t>are</a:t>
            </a:r>
            <a:r>
              <a:rPr dirty="0" smtClean="0"/>
              <a:t> </a:t>
            </a:r>
            <a:r>
              <a:rPr dirty="0"/>
              <a:t>difficult, heavyweight, and fragile.  Security is </a:t>
            </a:r>
            <a:r>
              <a:rPr dirty="0" smtClean="0"/>
              <a:t>another</a:t>
            </a:r>
            <a:r>
              <a:rPr lang="en-US" baseline="0" dirty="0" smtClean="0"/>
              <a:t> </a:t>
            </a:r>
            <a:r>
              <a:rPr dirty="0" smtClean="0"/>
              <a:t>major </a:t>
            </a:r>
            <a:r>
              <a:rPr dirty="0"/>
              <a:t>concern, as remote users can maliciously use application objects.
Another issue is distributing across platforms.  Traditional class libraries in,
say Java, are of no use to a developer in .NET.  Communication between systems
requires a different sort of AP
</a:t>
            </a:r>
            <a:r>
              <a:rPr lang="en-US" b="1" dirty="0" smtClean="0"/>
              <a:t>Remote Procedure Calls (RPC): </a:t>
            </a:r>
            <a:r>
              <a:rPr lang="en-US" dirty="0" smtClean="0"/>
              <a:t>Remote Procedure Calls (RPC) are a procedural (rather than OOP) form of API. 
Database stored procedures are similar. The idea behind it is that it allows
a network API to be published that allows users to use the service.
The RPC is still the basic paradigm around distributed APIs.  Ironically, this old, 
seemingly outdated mechanism is making a comeback, because many frameworks now
exist to provide this useful functionality.
The problem with the RPC is how do we ensure failure.  If the server is "down" the
RPC fails. If the client is down, </a:t>
            </a:r>
            <a:r>
              <a:rPr lang="en-US" dirty="0" smtClean="0"/>
              <a:t>again, </a:t>
            </a:r>
            <a:r>
              <a:rPr lang="en-US" dirty="0" smtClean="0"/>
              <a:t>it fails.
The RPC also is limited because it is essentially a one-way request-response 
mechanism.  There's no direct way for the server to push messages to the client,
and even if there was a way, there's no way to guarantee that clients would 
receive such messages.
</a:t>
            </a:r>
            <a:r>
              <a:rPr lang="en-US" b="1" dirty="0" smtClean="0"/>
              <a:t>
Message Queuing: </a:t>
            </a:r>
            <a:r>
              <a:rPr lang="en-US" dirty="0" smtClean="0"/>
              <a:t>Messaging fundamentally rethinks how an API works.  Rather than seeing
API as a series of calls, it is a series of messages.
The Actor Model is a good way of viewing this. The Actor model
sees the interaction as a conversation rather than as an imperative
framework. To make the actor model </a:t>
            </a:r>
            <a:r>
              <a:rPr lang="en-US" dirty="0" smtClean="0"/>
              <a:t>work, </a:t>
            </a:r>
            <a:r>
              <a:rPr lang="en-US" dirty="0" smtClean="0"/>
              <a:t>we need some kind of message
queuing.
Distributed systems are inherently lossy and unreliable.  Message
queuing is a necessary part of making this a reliable connection.
</a:t>
            </a:r>
            <a:r>
              <a:rPr lang="en-US" b="1" dirty="0" smtClean="0"/>
              <a:t>Web Services: </a:t>
            </a:r>
            <a:r>
              <a:rPr lang="en-US" dirty="0" smtClean="0"/>
              <a:t>Web Services first arose out of necessity.  Object remoting
systems couldn't get through web firewalls.  Objects themselves
weren't </a:t>
            </a:r>
            <a:r>
              <a:rPr lang="en-US" dirty="0" smtClean="0"/>
              <a:t>cross-platform</a:t>
            </a:r>
            <a:r>
              <a:rPr lang="en-US" dirty="0" smtClean="0"/>
              <a:t>.  We needed a way to communicate over the 
web, in a platform-independent way.
So, we have Web Services.  Web services tunnel through the web, so
they are web-friendly.  They use XML, which for all its many faults
is an open standard and supported by all systems.
</a:t>
            </a:r>
            <a:r>
              <a:rPr lang="en-US" b="1" dirty="0" smtClean="0"/>
              <a:t>Web</a:t>
            </a:r>
            <a:r>
              <a:rPr lang="en-US" b="1" baseline="0" dirty="0" smtClean="0"/>
              <a:t> APIs: </a:t>
            </a:r>
            <a:r>
              <a:rPr lang="en-US" dirty="0" smtClean="0"/>
              <a:t>Web-oriented products needed a way to communicate via APIs. For these
products, the web WAS the medium of delivery of the application, and
everything had to be accessible over the web.
This is different than the XML Web services that merely used the web 
as a convenient transport mechanism and serialization format.  Web APIs
are a way to programmatically interface with the Web itself.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b="1" dirty="0" smtClean="0"/>
              <a:t>Participant Notes:
Google Maps: </a:t>
            </a:r>
            <a:r>
              <a:rPr lang="en-US" dirty="0" smtClean="0"/>
              <a:t>Google maps represented an early web UI. For the first time, a web application was</a:t>
            </a:r>
            <a:r>
              <a:rPr lang="en-US" baseline="0" dirty="0" smtClean="0"/>
              <a:t> </a:t>
            </a:r>
            <a:r>
              <a:rPr lang="en-US" dirty="0" smtClean="0"/>
              <a:t>able to be embedded into other products. At first, this was more of a "hack" -- 
developers would use the Google Maps application itself but "mash up" in new ways</a:t>
            </a:r>
            <a:r>
              <a:rPr lang="en-US" baseline="0" dirty="0" smtClean="0"/>
              <a:t> </a:t>
            </a:r>
            <a:r>
              <a:rPr lang="en-US" dirty="0" smtClean="0"/>
              <a:t>-- for example, to show the locations of </a:t>
            </a:r>
            <a:r>
              <a:rPr lang="en-US" dirty="0" smtClean="0"/>
              <a:t>coffee shops</a:t>
            </a:r>
            <a:r>
              <a:rPr lang="en-US" dirty="0" smtClean="0"/>
              <a:t>, etc.
Google eventually recognized this and created a public API for its map service, which</a:t>
            </a:r>
            <a:r>
              <a:rPr lang="en-US" baseline="0" dirty="0" smtClean="0"/>
              <a:t> </a:t>
            </a:r>
            <a:r>
              <a:rPr lang="en-US" dirty="0" smtClean="0"/>
              <a:t>gave rise to Google's Cloud Web APIs.
</a:t>
            </a:r>
            <a:r>
              <a:rPr lang="en-US" b="1" dirty="0" smtClean="0"/>
              <a:t>Twitter: </a:t>
            </a:r>
            <a:r>
              <a:rPr lang="en-US" dirty="0" smtClean="0"/>
              <a:t>Twitter is the fist modern web service application for several reasons:
First, it was an application that clearly differentiated between a website</a:t>
            </a:r>
            <a:r>
              <a:rPr lang="en-US" baseline="0" dirty="0" smtClean="0"/>
              <a:t> </a:t>
            </a:r>
            <a:r>
              <a:rPr lang="en-US" dirty="0" smtClean="0"/>
              <a:t>and the application. Twitter has many "clients", including a web client, but</a:t>
            </a:r>
            <a:r>
              <a:rPr lang="en-US" baseline="0" dirty="0" smtClean="0"/>
              <a:t> </a:t>
            </a:r>
            <a:r>
              <a:rPr lang="en-US" dirty="0" smtClean="0"/>
              <a:t>that is quite separated from the core functionality of twitter. It's one of</a:t>
            </a:r>
            <a:r>
              <a:rPr lang="en-US" baseline="0" dirty="0" smtClean="0"/>
              <a:t> </a:t>
            </a:r>
            <a:r>
              <a:rPr lang="en-US" dirty="0" smtClean="0"/>
              <a:t>many windows into the twitter application.
Second, it uses HTTP (REST) as its main API. While this is standard today,</a:t>
            </a:r>
            <a:r>
              <a:rPr lang="en-US" baseline="0" dirty="0" smtClean="0"/>
              <a:t> </a:t>
            </a:r>
            <a:r>
              <a:rPr lang="en-US" dirty="0" smtClean="0"/>
              <a:t>at the time most web services used antiquated protocols like SOAP.  By</a:t>
            </a:r>
            <a:r>
              <a:rPr lang="en-US" baseline="0" dirty="0" smtClean="0"/>
              <a:t> </a:t>
            </a:r>
            <a:r>
              <a:rPr lang="en-US" dirty="0" smtClean="0"/>
              <a:t>using JSON instead of the cumbersome XML, it made it much easier to process</a:t>
            </a:r>
            <a:r>
              <a:rPr lang="en-US" baseline="0" dirty="0" smtClean="0"/>
              <a:t> </a:t>
            </a:r>
            <a:r>
              <a:rPr lang="en-US" dirty="0" smtClean="0"/>
              <a:t>results, particularly client side.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a:t>
            </a:fld>
            <a:endParaRPr lang="en-US" dirty="0"/>
          </a:p>
        </p:txBody>
      </p:sp>
    </p:spTree>
    <p:extLst>
      <p:ext uri="{BB962C8B-B14F-4D97-AF65-F5344CB8AC3E}">
        <p14:creationId xmlns:p14="http://schemas.microsoft.com/office/powerpoint/2010/main" val="1138288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r>
              <a:rPr dirty="0"/>
              <a:t>
</a:t>
            </a:r>
            <a:r>
              <a:rPr b="1" dirty="0" smtClean="0"/>
              <a:t>Participant </a:t>
            </a:r>
            <a:r>
              <a:rPr b="1" dirty="0"/>
              <a:t>Notes:
</a:t>
            </a:r>
            <a:r>
              <a:rPr dirty="0" smtClean="0"/>
              <a:t>SOAP </a:t>
            </a:r>
            <a:r>
              <a:rPr dirty="0"/>
              <a:t>isn't really used much anymore, though there are a huge number of legacy applications that use it. </a:t>
            </a:r>
            <a:r>
              <a:rPr dirty="0" smtClean="0"/>
              <a:t>Mainly</a:t>
            </a:r>
            <a:r>
              <a:rPr dirty="0"/>
              <a:t>, SOAP is of interest as an iteration </a:t>
            </a:r>
            <a:r>
              <a:rPr lang="en-US" dirty="0" smtClean="0"/>
              <a:t>of</a:t>
            </a:r>
            <a:r>
              <a:rPr dirty="0" smtClean="0"/>
              <a:t> </a:t>
            </a:r>
            <a:r>
              <a:rPr dirty="0"/>
              <a:t>modern web services, that are going to be using </a:t>
            </a:r>
            <a:r>
              <a:rPr dirty="0" smtClean="0"/>
              <a:t>RESTful </a:t>
            </a:r>
            <a:r>
              <a:rPr dirty="0"/>
              <a:t>principles</a:t>
            </a:r>
            <a:r>
              <a:rPr dirty="0" smtClean="0"/>
              <a:t>.</a:t>
            </a:r>
            <a:r>
              <a:rPr lang="en-US" b="1" dirty="0" smtClean="0"/>
              <a:t>
</a:t>
            </a:r>
            <a:r>
              <a:rPr lang="en-US" dirty="0" smtClean="0"/>
              <a:t>
The method of using TCP sockets for "remoting" between systems was
fundamentally broken.  Corporate firewalls locked down various TCP
ports and the concepts of making distributed applications based on
TCP sockets </a:t>
            </a:r>
            <a:r>
              <a:rPr lang="en-US" dirty="0" smtClean="0"/>
              <a:t>weren't </a:t>
            </a:r>
            <a:r>
              <a:rPr lang="en-US" dirty="0" smtClean="0"/>
              <a:t>going to work.   Somehow, we needed services
that could talk on open standards using HTTP protocols and standard
ports, which are guaranteed to be open.
By today's standards, the idea of using a technology like DCOM for
distributed systems was never going to work well.  The very definition
of "tightly coupled" -- DCOM was single-platform, proprietary, 
unsupported by other vendors, and generally created brittle, fragile
systems that didn't work well as distributed systems.
Web Services, even in their most basic form, solved all of these
problems. They were based on open-standards, cross-platform, and
allowed loose coupling between systems.
The RPC model works well for some systems, as we can see that it has
found its way even into much more modern systems like Thrift.</a:t>
            </a:r>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r>
              <a:rPr b="1" dirty="0"/>
              <a:t>
</a:t>
            </a:r>
            <a:r>
              <a:rPr dirty="0"/>
              <a:t>
</a:t>
            </a:r>
            <a:r>
              <a:rPr b="1" dirty="0" smtClean="0"/>
              <a:t>Participant </a:t>
            </a:r>
            <a:r>
              <a:rPr b="1" dirty="0"/>
              <a:t>Notes:
</a:t>
            </a:r>
            <a:r>
              <a:rPr dirty="0" smtClean="0"/>
              <a:t>Statefulness</a:t>
            </a:r>
            <a:r>
              <a:rPr dirty="0"/>
              <a:t>, while discouraged in REST systems, is ubiquitous in SOAP.
There are actually two kinds of state: a </a:t>
            </a:r>
            <a:r>
              <a:rPr dirty="0" smtClean="0"/>
              <a:t>server</a:t>
            </a:r>
            <a:r>
              <a:rPr lang="en-US" dirty="0" smtClean="0"/>
              <a:t>-</a:t>
            </a:r>
            <a:r>
              <a:rPr dirty="0" smtClean="0"/>
              <a:t>side </a:t>
            </a:r>
            <a:r>
              <a:rPr dirty="0"/>
              <a:t>state tied to the
user's session, and a client-side state stored in hashed browser data, called
the ViewState.  The latter is almost never used by modern APIs, and the former
has significant scaling limitations, which is why REST discourages statefulness.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SOAP was revolutionary in its time, but as a first generation web-service
technology there were many ways in which it did not lead to its promise. XML
now has a reputation for verbosity, </a:t>
            </a:r>
            <a:r>
              <a:rPr lang="en-US" dirty="0" smtClean="0"/>
              <a:t>unreadability</a:t>
            </a:r>
            <a:r>
              <a:rPr lang="en-US" dirty="0" smtClean="0"/>
              <a:t>,  and clumsiness, but its time it was the
epitome of openness.
The real problem with SOAP web services is that there was no standard way to access one.
Every SOAP web service would have its custom API, which although was available to the
WSDL, meant that applications essentially had to be custom written to use the API.
</a:t>
            </a:r>
          </a:p>
          <a:p>
            <a:r>
              <a:rPr dirty="0"/>
              <a:t>
</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r>
              <a:rPr dirty="0"/>
              <a:t>
</a:t>
            </a:r>
            <a:r>
              <a:rPr b="1" dirty="0" smtClean="0"/>
              <a:t>Participant </a:t>
            </a:r>
            <a:r>
              <a:rPr b="1" dirty="0"/>
              <a:t>Notes:
</a:t>
            </a:r>
            <a:r>
              <a:rPr dirty="0" smtClean="0"/>
              <a:t>REST </a:t>
            </a:r>
            <a:r>
              <a:rPr dirty="0"/>
              <a:t>is one of the organizational paradigms of the modern web service movement.  Although
RPC models are still very popular, it is safe to say that most developers have a certain
expectation that a modern API will correspond to REST. We will be covering REST in detail in 
the upcoming discussion.
</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b="1" i="1" kern="1200" dirty="0" smtClean="0">
                <a:solidFill>
                  <a:schemeClr val="tx1"/>
                </a:solidFill>
                <a:effectLst/>
                <a:latin typeface="+mn-lt"/>
                <a:ea typeface="+mn-ea"/>
                <a:cs typeface="+mn-cs"/>
              </a:rPr>
              <a:t>Instructor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Instructor Notes are the same as Participant Notes.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Please present the Participant Notes.</a:t>
            </a:r>
            <a:endParaRPr lang="en-US" sz="1200" kern="1200" dirty="0" smtClean="0">
              <a:solidFill>
                <a:schemeClr val="tx1"/>
              </a:solidFill>
              <a:effectLst/>
              <a:latin typeface="+mn-lt"/>
              <a:ea typeface="+mn-ea"/>
              <a:cs typeface="+mn-cs"/>
            </a:endParaRPr>
          </a:p>
          <a:p>
            <a:endParaRPr lang="en-US" dirty="0"/>
          </a:p>
          <a:p>
            <a:r>
              <a:rPr lang="en-US" b="1" dirty="0"/>
              <a:t>Participant Notes:</a:t>
            </a:r>
          </a:p>
          <a:p>
            <a:endParaRPr lang="en-US" dirty="0"/>
          </a:p>
          <a:p>
            <a:r>
              <a:rPr lang="en-US" dirty="0"/>
              <a:t>Claude Shannon formalized notions that people use to take for granted. For example, what is information? Well, one bit of information is defined as the information that I get when I ask a “Yes or No” question and I get back the answer.</a:t>
            </a:r>
          </a:p>
          <a:p>
            <a:endParaRPr lang="en-US" dirty="0"/>
          </a:p>
          <a:p>
            <a:r>
              <a:rPr lang="en-US" dirty="0"/>
              <a:t>Image source: https://</a:t>
            </a:r>
            <a:r>
              <a:rPr lang="en-US" dirty="0" err="1"/>
              <a:t>en.wikipedia.org</a:t>
            </a:r>
            <a:r>
              <a:rPr lang="en-US" dirty="0"/>
              <a:t>/wiki/</a:t>
            </a:r>
            <a:r>
              <a:rPr lang="en-US" dirty="0" err="1"/>
              <a:t>Claude_Shannon</a:t>
            </a:r>
            <a:endParaRPr dirty="0"/>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EA596077-5166-4CBD-B347-54C6AEE790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t>7/5/2018</a:t>
            </a:fld>
            <a:endParaRPr lang="en-US" dirty="0"/>
          </a:p>
        </p:txBody>
      </p:sp>
      <p:pic>
        <p:nvPicPr>
          <p:cNvPr id="7" name="Picture 6">
            <a:extLst>
              <a:ext uri="{FF2B5EF4-FFF2-40B4-BE49-F238E27FC236}">
                <a16:creationId xmlns="" xmlns:a16="http://schemas.microsoft.com/office/drawing/2014/main" id="{0BBFCF61-F3BE-403F-A717-AED28A2EBAB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custDataLst>
      <p:tags r:id="rId1"/>
    </p:custDataLst>
    <p:extLst>
      <p:ext uri="{BB962C8B-B14F-4D97-AF65-F5344CB8AC3E}">
        <p14:creationId xmlns:p14="http://schemas.microsoft.com/office/powerpoint/2010/main" val="27129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9895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05354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8100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8105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891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57135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77722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24355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49080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FE4155B0-849C-4295-B9A3-289B82E69C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t>7/5/2018</a:t>
            </a:fld>
            <a:endParaRPr lang="en-US" dirty="0"/>
          </a:p>
        </p:txBody>
      </p:sp>
      <p:pic>
        <p:nvPicPr>
          <p:cNvPr id="12" name="Picture 11">
            <a:extLst>
              <a:ext uri="{FF2B5EF4-FFF2-40B4-BE49-F238E27FC236}">
                <a16:creationId xmlns="" xmlns:a16="http://schemas.microsoft.com/office/drawing/2014/main" id="{5BF7D124-5D39-4F61-B959-7373F2C765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6413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77985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510628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4646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91242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71182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t>7/5/2018</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86825D86-6339-4FA5-BF31-FB0E1B56D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baseline="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t>7/5/2018</a:t>
            </a:fld>
            <a:endParaRPr lang="en-US" dirty="0"/>
          </a:p>
        </p:txBody>
      </p:sp>
      <p:pic>
        <p:nvPicPr>
          <p:cNvPr id="12" name="Picture 11">
            <a:extLst>
              <a:ext uri="{FF2B5EF4-FFF2-40B4-BE49-F238E27FC236}">
                <a16:creationId xmlns="" xmlns:a16="http://schemas.microsoft.com/office/drawing/2014/main" id="{AD32E20C-6241-49CC-8812-6F1CC55742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245" t="16985" r="7983" b="18016"/>
          <a:stretch/>
        </p:blipFill>
        <p:spPr>
          <a:xfrm>
            <a:off x="355196" y="5760556"/>
            <a:ext cx="2197554" cy="716444"/>
          </a:xfrm>
          <a:prstGeom prst="rect">
            <a:avLst/>
          </a:prstGeom>
        </p:spPr>
      </p:pic>
    </p:spTree>
    <p:custDataLst>
      <p:tags r:id="rId1"/>
    </p:custDataLst>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t>7/5/2018</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8" name="Picture 7">
            <a:extLst>
              <a:ext uri="{FF2B5EF4-FFF2-40B4-BE49-F238E27FC236}">
                <a16:creationId xmlns=""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FBAD913-FA8F-4041-B8E0-31D7DFAB533E}"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164592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prstGeom prst="rect">
            <a:avLst/>
          </a:prstGeo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 xmlns:a16="http://schemas.microsoft.com/office/drawing/2014/main" id="{B618BD47-FF2D-4F28-A6A1-AC6D6F55ADEA}"/>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76170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AC86A59-F7D2-6A4D-BE52-4C75C405AAF2}"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0574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prstGeom prst="rect">
            <a:avLst/>
          </a:prstGeo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 xmlns:a16="http://schemas.microsoft.com/office/drawing/2014/main" id="{D8B6576D-BE38-4862-BF49-409F9E9279B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3623373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EFB2951-FAA4-4D45-8759-C25C272B05CF}"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8"/>
            <a:ext cx="27432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prstGeom prst="rect">
            <a:avLst/>
          </a:prstGeo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 xmlns:a16="http://schemas.microsoft.com/office/drawing/2014/main" id="{A2CDFF47-ED53-43FD-9BBC-78701BFFA4F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80801179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Column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4723A34-4886-6341-907E-3CF96107BEB5}"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4" y="1828801"/>
            <a:ext cx="4114800" cy="663575"/>
          </a:xfrm>
          <a:prstGeom prst="rect">
            <a:avLst/>
          </a:prstGeo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prstGeom prst="rect">
            <a:avLst/>
          </a:prstGeo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 xmlns:a16="http://schemas.microsoft.com/office/drawing/2014/main" id="{6BDB466E-A2B3-4E9F-A51F-6D8EA5C5658F}"/>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0071787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2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E574142A-C9ED-F248-9FC9-0189019F6805}"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393247" y="1828800"/>
            <a:ext cx="4178753"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 xmlns:a16="http://schemas.microsoft.com/office/drawing/2014/main" id="{074C1D90-76B1-43FC-A4AD-940B5FED748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4995257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607F0BCB-8288-9D4D-9EBF-F69601F6512F}"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1653241" y="3873724"/>
            <a:ext cx="1558019" cy="2031776"/>
          </a:xfrm>
          <a:prstGeom prst="rect">
            <a:avLst/>
          </a:prstGeo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prstGeom prst="rect">
            <a:avLst/>
          </a:prstGeo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prstGeom prst="rect">
            <a:avLst/>
          </a:prstGeo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 xmlns:a16="http://schemas.microsoft.com/office/drawing/2014/main" id="{1F67FAC8-26AF-48A1-938F-B5C40D744C18}"/>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0585742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Module Name</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Module Number</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 xmlns:a16="http://schemas.microsoft.com/office/drawing/2014/main" id="{8AB7FC00-CAEB-4AC6-9A32-953D75FDB1CB}"/>
              </a:ext>
            </a:extLst>
          </p:cNvPr>
          <p:cNvSpPr>
            <a:spLocks noGrp="1"/>
          </p:cNvSpPr>
          <p:nvPr>
            <p:ph type="body" sz="quarter" idx="17" hasCustomPrompt="1"/>
          </p:nvPr>
        </p:nvSpPr>
        <p:spPr>
          <a:xfrm>
            <a:off x="355196" y="5760556"/>
            <a:ext cx="2197555" cy="716444"/>
          </a:xfrm>
          <a:blipFill>
            <a:blip r:embed="rId3"/>
            <a:stretch>
              <a:fillRect/>
            </a:stretch>
          </a:blipFill>
        </p:spPr>
        <p:txBody>
          <a:bodyPr/>
          <a:lstStyle/>
          <a:p>
            <a:pPr lvl="0"/>
            <a:r>
              <a:rPr lang="en-US" dirty="0"/>
              <a:t> </a:t>
            </a:r>
          </a:p>
        </p:txBody>
      </p:sp>
      <p:sp>
        <p:nvSpPr>
          <p:cNvPr id="4" name="Date Placeholder 3">
            <a:extLst>
              <a:ext uri="{FF2B5EF4-FFF2-40B4-BE49-F238E27FC236}">
                <a16:creationId xmlns=""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t>7/5/2018</a:t>
            </a:fld>
            <a:endParaRPr lang="en-US" dirty="0"/>
          </a:p>
        </p:txBody>
      </p:sp>
      <p:sp>
        <p:nvSpPr>
          <p:cNvPr id="18" name="Rectangle 17">
            <a:extLst>
              <a:ext uri="{FF2B5EF4-FFF2-40B4-BE49-F238E27FC236}">
                <a16:creationId xmlns=""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r>
              <a:rPr lang="en-US" sz="1400" dirty="0"/>
              <a:t/>
            </a: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03F8F8A-0676-B34E-8A58-0EE149B6B11E}"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500313" y="1828801"/>
            <a:ext cx="2118122"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prstGeom prst="rect">
            <a:avLst/>
          </a:prstGeo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prstGeom prst="rect">
            <a:avLst/>
          </a:prstGeo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prstGeom prst="rect">
            <a:avLst/>
          </a:prstGeo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prstGeom prst="rect">
            <a:avLst/>
          </a:prstGeo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 xmlns:a16="http://schemas.microsoft.com/office/drawing/2014/main" id="{6C1780D9-CEF1-4E3B-B6D6-225DD4E899A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117784389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Photo | One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1B2D728-38EF-8B46-B5F2-14915580E6B1}"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15" name="Picture Placeholder 8"/>
          <p:cNvSpPr>
            <a:spLocks noGrp="1"/>
          </p:cNvSpPr>
          <p:nvPr>
            <p:ph type="pic" sz="quarter" idx="23" hasCustomPrompt="1"/>
          </p:nvPr>
        </p:nvSpPr>
        <p:spPr>
          <a:xfrm>
            <a:off x="2082842"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prstGeom prst="rect">
            <a:avLst/>
          </a:prstGeo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prstGeom prst="rect">
            <a:avLst/>
          </a:prstGeo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prstGeom prst="rect">
            <a:avLst/>
          </a:prstGeo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prstGeom prst="rect">
            <a:avLst/>
          </a:prstGeo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prstGeom prst="rect">
            <a:avLst/>
          </a:prstGeo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prstGeom prst="rect">
            <a:avLst/>
          </a:prstGeo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 xmlns:a16="http://schemas.microsoft.com/office/drawing/2014/main" id="{2E67BFEE-381A-4A6D-8DFD-43CABE625885}"/>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r>
              <a:rPr lang="en-US" sz="1400" dirty="0">
                <a:solidFill>
                  <a:srgbClr val="FFFFFF"/>
                </a:solidFill>
              </a:rPr>
              <a:t>For Image / Photography options. navigate to https://hub.uhg.com/sites/hub/Optum/Resources/Brand/Documents/Photo%20Library%20Overview_June2017.docx</a:t>
            </a:r>
          </a:p>
        </p:txBody>
      </p:sp>
    </p:spTree>
    <p:custDataLst>
      <p:tags r:id="rId1"/>
    </p:custDataLst>
    <p:extLst>
      <p:ext uri="{BB962C8B-B14F-4D97-AF65-F5344CB8AC3E}">
        <p14:creationId xmlns:p14="http://schemas.microsoft.com/office/powerpoint/2010/main" val="332348126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Column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CA084BDB-E483-4A4F-848D-14271EE97A27}"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28797"/>
            <a:ext cx="1645920" cy="1970316"/>
          </a:xfrm>
          <a:prstGeom prst="rect">
            <a:avLst/>
          </a:prstGeo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prstGeom prst="rect">
            <a:avLst/>
          </a:prstGeo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prstGeom prst="rect">
            <a:avLst/>
          </a:prstGeo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prstGeom prst="rect">
            <a:avLst/>
          </a:prstGeo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prstGeom prst="rect">
            <a:avLst/>
          </a:prstGeo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prstGeom prst="rect">
            <a:avLst/>
          </a:prstGeo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 xmlns:a16="http://schemas.microsoft.com/office/drawing/2014/main" id="{1631B6F8-C198-462C-AF03-A48233B06B5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56673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C0B9E5A-BDCC-474C-9CC4-CECDCB1DD9A7}"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3088" cy="1307592"/>
          </a:xfrm>
          <a:prstGeom prst="rect">
            <a:avLst/>
          </a:prstGeo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prstGeom prst="rect">
            <a:avLst/>
          </a:prstGeo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prstGeom prst="rect">
            <a:avLst/>
          </a:prstGeo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a:prstGeom prst="rect">
            <a:avLst/>
          </a:prstGeo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 xmlns:a16="http://schemas.microsoft.com/office/drawing/2014/main" id="{57CB5724-7345-4477-B6C2-91683C0C2C9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3502565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7B5365D4-2452-3343-B29C-9CAEB7F9A3AE}"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5" y="1861456"/>
            <a:ext cx="1275588" cy="987552"/>
          </a:xfrm>
          <a:prstGeom prst="rect">
            <a:avLst/>
          </a:prstGeo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prstGeom prst="rect">
            <a:avLst/>
          </a:prstGeo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prstGeom prst="rect">
            <a:avLst/>
          </a:prstGeo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prstGeom prst="rect">
            <a:avLst/>
          </a:prstGeo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 xmlns:a16="http://schemas.microsoft.com/office/drawing/2014/main" id="{689CC0DE-8E88-4C4F-BBB8-CB102DA4C7E9}"/>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19374665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icon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350426A-D2AA-B841-A172-998EF7C59AF0}"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8" name="Text Placeholder 7"/>
          <p:cNvSpPr>
            <a:spLocks noGrp="1"/>
          </p:cNvSpPr>
          <p:nvPr>
            <p:ph type="body" sz="quarter" idx="14" hasCustomPrompt="1"/>
          </p:nvPr>
        </p:nvSpPr>
        <p:spPr>
          <a:xfrm>
            <a:off x="371476" y="1861456"/>
            <a:ext cx="787853" cy="768096"/>
          </a:xfrm>
          <a:prstGeom prst="rect">
            <a:avLst/>
          </a:prstGeo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prstGeom prst="rect">
            <a:avLst/>
          </a:prstGeo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prstGeom prst="rect">
            <a:avLst/>
          </a:prstGeo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prstGeom prst="rect">
            <a:avLst/>
          </a:prstGeo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prstGeom prst="rect">
            <a:avLst/>
          </a:prstGeo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a:prstGeom prst="rect">
            <a:avLst/>
          </a:prstGeo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 xmlns:a16="http://schemas.microsoft.com/office/drawing/2014/main" id="{0B0E6FC2-94CC-4D51-BB6C-4536953739D6}"/>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40262914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3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8238ADEA-1268-684E-990E-6D1107CCDE98}"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6"/>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 xmlns:a16="http://schemas.microsoft.com/office/drawing/2014/main" id="{FB6B105E-21BF-4886-A4F3-142D6B3B2D1C}"/>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 xmlns:a16="http://schemas.microsoft.com/office/drawing/2014/main" id="{9124275B-1008-4B2B-AB84-BAC87DC37F57}"/>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202380743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4 row w/photo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0F05144-D549-764A-BC72-2369083EF94E}"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7"/>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prstGeom prst="rect">
            <a:avLst/>
          </a:prstGeo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 xmlns:a16="http://schemas.microsoft.com/office/drawing/2014/main" id="{2DAC82A9-851F-41ED-8839-FC7966AE0DCD}"/>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 xmlns:a16="http://schemas.microsoft.com/office/drawing/2014/main" id="{7F3D4019-DCDF-4857-847C-9573F0C1B01A}"/>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07936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0"/>
            <a:ext cx="8486775" cy="1074058"/>
          </a:xfrm>
          <a:prstGeom prst="rect">
            <a:avLst/>
          </a:prstGeom>
        </p:spPr>
        <p:txBody>
          <a:bodyPr/>
          <a:lstStyle>
            <a:lvl1pPr>
              <a:defRPr/>
            </a:lvl1pPr>
          </a:lstStyle>
          <a:p>
            <a:r>
              <a:rPr lang="en-US" dirty="0"/>
              <a:t>5 row w/photo | case | 1 line</a:t>
            </a:r>
          </a:p>
        </p:txBody>
      </p:sp>
      <p:sp>
        <p:nvSpPr>
          <p:cNvPr id="3" name="Date Placeholder 2"/>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FA49EA86-E1B3-D840-96B4-2D75FC7D080D}"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Footer Placeholder 3"/>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5" name="Slide Number Placeholder 4"/>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9" name="Text Placeholder 8"/>
          <p:cNvSpPr>
            <a:spLocks noGrp="1"/>
          </p:cNvSpPr>
          <p:nvPr>
            <p:ph type="body" sz="quarter" idx="18" hasCustomPrompt="1"/>
          </p:nvPr>
        </p:nvSpPr>
        <p:spPr>
          <a:xfrm>
            <a:off x="371475" y="186145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prstGeom prst="rect">
            <a:avLst/>
          </a:prstGeo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 xmlns:a16="http://schemas.microsoft.com/office/drawing/2014/main" id="{43BFB9B1-1EFA-44DF-8290-51EAEBD9BEA1}"/>
              </a:ext>
            </a:extLst>
          </p:cNvPr>
          <p:cNvSpPr>
            <a:spLocks noGrp="1"/>
          </p:cNvSpPr>
          <p:nvPr>
            <p:ph type="body" sz="quarter" idx="13" hasCustomPrompt="1"/>
          </p:nvPr>
        </p:nvSpPr>
        <p:spPr>
          <a:xfrm>
            <a:off x="371475" y="1118283"/>
            <a:ext cx="8486775" cy="492125"/>
          </a:xfrm>
          <a:prstGeom prst="rect">
            <a:avLst/>
          </a:prstGeo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 xmlns:a16="http://schemas.microsoft.com/office/drawing/2014/main" id="{BCD7420F-31EF-411E-818F-128E1835AA9E}"/>
              </a:ext>
            </a:extLst>
          </p:cNvPr>
          <p:cNvSpPr>
            <a:spLocks noGrp="1"/>
          </p:cNvSpPr>
          <p:nvPr>
            <p:ph type="pic" sz="quarter" idx="21" hasCustomPrompt="1"/>
          </p:nvPr>
        </p:nvSpPr>
        <p:spPr>
          <a:xfrm>
            <a:off x="6022975" y="1862138"/>
            <a:ext cx="2832100" cy="4042183"/>
          </a:xfrm>
          <a:prstGeom prst="rect">
            <a:avLst/>
          </a:prstGeom>
          <a:blipFill>
            <a:blip r:embed="rId3"/>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custDataLst>
      <p:tags r:id="rId1"/>
    </p:custDataLst>
    <p:extLst>
      <p:ext uri="{BB962C8B-B14F-4D97-AF65-F5344CB8AC3E}">
        <p14:creationId xmlns:p14="http://schemas.microsoft.com/office/powerpoint/2010/main" val="38742703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A4C22132-F380-0E4A-AAEB-72E7D47151BB}"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3" name="Footer Placeholder 2"/>
          <p:cNvSpPr>
            <a:spLocks noGrp="1"/>
          </p:cNvSpPr>
          <p:nvPr>
            <p:ph type="ftr" sz="quarter" idx="11"/>
          </p:nvPr>
        </p:nvSpPr>
        <p:spPr>
          <a:xfrm>
            <a:off x="3100388" y="6486983"/>
            <a:ext cx="5314950" cy="365125"/>
          </a:xfrm>
          <a:prstGeom prst="rect">
            <a:avLst/>
          </a:prstGeom>
        </p:spPr>
        <p:txBody>
          <a:bodyPr/>
          <a:lstStyle/>
          <a:p>
            <a:pPr algn="r" fontAlgn="base">
              <a:spcBef>
                <a:spcPct val="0"/>
              </a:spcBef>
              <a:spcAft>
                <a:spcPct val="0"/>
              </a:spcAft>
            </a:pPr>
            <a:r>
              <a:rPr lang="en-US">
                <a:solidFill>
                  <a:srgbClr val="000000"/>
                </a:solidFill>
                <a:ea typeface="Osaka" pitchFamily="1" charset="-128"/>
              </a:rPr>
              <a:t>Confidential property of Optum. Do not distribute or reproduce without express permission from Optum.</a:t>
            </a:r>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sp>
        <p:nvSpPr>
          <p:cNvPr id="7" name="Text Placeholder 6"/>
          <p:cNvSpPr>
            <a:spLocks noGrp="1"/>
          </p:cNvSpPr>
          <p:nvPr>
            <p:ph type="body" sz="quarter" idx="13" hasCustomPrompt="1"/>
          </p:nvPr>
        </p:nvSpPr>
        <p:spPr>
          <a:xfrm>
            <a:off x="3384947" y="2975656"/>
            <a:ext cx="2374106" cy="609373"/>
          </a:xfrm>
          <a:prstGeom prst="rect">
            <a:avLst/>
          </a:prstGeo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 xmlns:a16="http://schemas.microsoft.com/office/drawing/2014/main" id="{DA2B1205-F6CA-461E-A799-04C4F035F7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6723210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t>7/5/2018</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 xmlns:a16="http://schemas.microsoft.com/office/drawing/2014/main" id="{F0D61B4F-A22C-4FAB-B7F3-23701D72714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3676594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60059ED8-1ABF-4D47-BAF7-C67D0BDC36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44631719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F0057337-C88C-4212-B107-A55E4CB49E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08808340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AB02EE5D-051C-45D5-9592-10BF4C2E1F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428827621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a:prstGeom prst="rect">
            <a:avLst/>
          </a:prstGeo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a:prstGeom prst="rect">
            <a:avLst/>
          </a:prstGeo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 xmlns:a16="http://schemas.microsoft.com/office/drawing/2014/main" id="{8268283A-D91D-4D73-9EBF-3B34754D95C1}"/>
              </a:ext>
            </a:extLst>
          </p:cNvPr>
          <p:cNvSpPr>
            <a:spLocks noGrp="1"/>
          </p:cNvSpPr>
          <p:nvPr>
            <p:ph type="pic" sz="quarter" idx="10" hasCustomPrompt="1"/>
          </p:nvPr>
        </p:nvSpPr>
        <p:spPr>
          <a:xfrm>
            <a:off x="4600575" y="0"/>
            <a:ext cx="4733925" cy="6858000"/>
          </a:xfrm>
          <a:prstGeom prst="rect">
            <a:avLst/>
          </a:prstGeom>
          <a:blipFill>
            <a:blip r:embed="rId3"/>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 xmlns:a16="http://schemas.microsoft.com/office/drawing/2014/main" id="{E6723066-572C-47D2-B034-A9F4718AC91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19242101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5750" y="7386866"/>
            <a:ext cx="2057400" cy="365125"/>
          </a:xfrm>
          <a:prstGeom prst="rect">
            <a:avLst/>
          </a:prstGeom>
        </p:spPr>
        <p:txBody>
          <a:bodyPr/>
          <a:lstStyle/>
          <a:p>
            <a:pPr algn="r" fontAlgn="base">
              <a:spcBef>
                <a:spcPct val="0"/>
              </a:spcBef>
              <a:spcAft>
                <a:spcPct val="0"/>
              </a:spcAft>
            </a:pPr>
            <a:fld id="{B272DD5A-027B-5049-9814-0E9AF1E2F97C}" type="datetime1">
              <a:rPr lang="en-US" smtClean="0">
                <a:solidFill>
                  <a:srgbClr val="000000"/>
                </a:solidFill>
                <a:ea typeface="Osaka" pitchFamily="1" charset="-128"/>
              </a:rPr>
              <a:pPr algn="r" fontAlgn="base">
                <a:spcBef>
                  <a:spcPct val="0"/>
                </a:spcBef>
                <a:spcAft>
                  <a:spcPct val="0"/>
                </a:spcAft>
              </a:pPr>
              <a:t>7/5/2018</a:t>
            </a:fld>
            <a:endParaRPr lang="en-US" dirty="0">
              <a:solidFill>
                <a:srgbClr val="000000"/>
              </a:solidFill>
              <a:ea typeface="Osaka" pitchFamily="1" charset="-128"/>
            </a:endParaRPr>
          </a:p>
        </p:txBody>
      </p:sp>
      <p:sp>
        <p:nvSpPr>
          <p:cNvPr id="4" name="Slide Number Placeholder 3"/>
          <p:cNvSpPr>
            <a:spLocks noGrp="1"/>
          </p:cNvSpPr>
          <p:nvPr>
            <p:ph type="sldNum" sz="quarter" idx="12"/>
          </p:nvPr>
        </p:nvSpPr>
        <p:spPr>
          <a:xfrm>
            <a:off x="8448675" y="6486983"/>
            <a:ext cx="406854" cy="365125"/>
          </a:xfrm>
          <a:prstGeom prst="rect">
            <a:avLst/>
          </a:prstGeom>
        </p:spPr>
        <p:txBody>
          <a:bodyPr/>
          <a:lstStyle/>
          <a:p>
            <a:pPr algn="r" fontAlgn="base">
              <a:spcBef>
                <a:spcPct val="0"/>
              </a:spcBef>
              <a:spcAft>
                <a:spcPct val="0"/>
              </a:spcAft>
            </a:pPr>
            <a:fld id="{3310D8EA-3107-4873-B9AB-DD7D3E79053A}" type="slidenum">
              <a:rPr lang="en-US" smtClean="0">
                <a:solidFill>
                  <a:srgbClr val="000000"/>
                </a:solidFill>
                <a:ea typeface="Osaka" pitchFamily="1" charset="-128"/>
              </a:rPr>
              <a:pPr algn="r" fontAlgn="base">
                <a:spcBef>
                  <a:spcPct val="0"/>
                </a:spcBef>
                <a:spcAft>
                  <a:spcPct val="0"/>
                </a:spcAft>
              </a:pPr>
              <a:t>‹#›</a:t>
            </a:fld>
            <a:endParaRPr lang="en-US" dirty="0">
              <a:solidFill>
                <a:srgbClr val="000000"/>
              </a:solidFill>
              <a:ea typeface="Osaka" pitchFamily="1" charset="-128"/>
            </a:endParaRPr>
          </a:p>
        </p:txBody>
      </p:sp>
      <p:pic>
        <p:nvPicPr>
          <p:cNvPr id="8" name="Picture 7">
            <a:extLst>
              <a:ext uri="{FF2B5EF4-FFF2-40B4-BE49-F238E27FC236}">
                <a16:creationId xmlns="" xmlns:a16="http://schemas.microsoft.com/office/drawing/2014/main" id="{F9DA9624-F28A-458F-88EF-3F184856CF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102" y="2501312"/>
            <a:ext cx="4415796" cy="1855377"/>
          </a:xfrm>
          <a:prstGeom prst="rect">
            <a:avLst/>
          </a:prstGeom>
        </p:spPr>
      </p:pic>
    </p:spTree>
    <p:custDataLst>
      <p:tags r:id="rId1"/>
    </p:custDataLst>
    <p:extLst>
      <p:ext uri="{BB962C8B-B14F-4D97-AF65-F5344CB8AC3E}">
        <p14:creationId xmlns:p14="http://schemas.microsoft.com/office/powerpoint/2010/main" val="9834031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a:prstGeom prst="rect">
            <a:avLst/>
          </a:prstGeo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a:prstGeom prst="rect">
            <a:avLst/>
          </a:prstGeo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pPr algn="r" fontAlgn="base">
              <a:spcBef>
                <a:spcPct val="0"/>
              </a:spcBef>
              <a:spcAft>
                <a:spcPct val="0"/>
              </a:spcAft>
            </a:pPr>
            <a:r>
              <a:rPr lang="en-US" sz="3200" dirty="0">
                <a:solidFill>
                  <a:srgbClr val="000000"/>
                </a:solidFill>
                <a:ea typeface="Osaka" pitchFamily="1" charset="-128"/>
              </a:rPr>
              <a:t>Thank you.</a:t>
            </a:r>
          </a:p>
        </p:txBody>
      </p:sp>
      <p:sp>
        <p:nvSpPr>
          <p:cNvPr id="11" name="TextBox 10">
            <a:extLst>
              <a:ext uri="{FF2B5EF4-FFF2-40B4-BE49-F238E27FC236}">
                <a16:creationId xmlns=""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pPr algn="r" fontAlgn="base">
              <a:spcBef>
                <a:spcPct val="0"/>
              </a:spcBef>
              <a:spcAft>
                <a:spcPct val="0"/>
              </a:spcAft>
            </a:pPr>
            <a:r>
              <a:rPr lang="en-US" sz="2000" dirty="0">
                <a:solidFill>
                  <a:srgbClr val="000000"/>
                </a:solidFill>
                <a:ea typeface="Osaka" pitchFamily="1" charset="-128"/>
              </a:rPr>
              <a:t>Contact information:</a:t>
            </a:r>
          </a:p>
        </p:txBody>
      </p:sp>
      <p:pic>
        <p:nvPicPr>
          <p:cNvPr id="12" name="Picture 11">
            <a:extLst>
              <a:ext uri="{FF2B5EF4-FFF2-40B4-BE49-F238E27FC236}">
                <a16:creationId xmlns="" xmlns:a16="http://schemas.microsoft.com/office/drawing/2014/main" id="{2490A336-58A6-4623-B17E-F3C92AE57B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Tree>
    <p:custDataLst>
      <p:tags r:id="rId1"/>
    </p:custDataLst>
    <p:extLst>
      <p:ext uri="{BB962C8B-B14F-4D97-AF65-F5344CB8AC3E}">
        <p14:creationId xmlns:p14="http://schemas.microsoft.com/office/powerpoint/2010/main" val="21190160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t>7/5/2018</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custDataLst>
      <p:tags r:id="rId1"/>
    </p:custDataLst>
    <p:extLst>
      <p:ext uri="{BB962C8B-B14F-4D97-AF65-F5344CB8AC3E}">
        <p14:creationId xmlns:p14="http://schemas.microsoft.com/office/powerpoint/2010/main" val="297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11" name="Title 3"/>
          <p:cNvSpPr>
            <a:spLocks noGrp="1"/>
          </p:cNvSpPr>
          <p:nvPr>
            <p:ph type="title" hasCustomPrompt="1"/>
          </p:nvPr>
        </p:nvSpPr>
        <p:spPr>
          <a:xfrm>
            <a:off x="371475" y="0"/>
            <a:ext cx="8486775" cy="1074058"/>
          </a:xfrm>
        </p:spPr>
        <p:txBody>
          <a:bodyPr/>
          <a:lstStyle>
            <a:lvl1pPr>
              <a:defRPr/>
            </a:lvl1pPr>
          </a:lstStyle>
          <a:p>
            <a:r>
              <a:rPr lang="en-US" dirty="0"/>
              <a:t>Activity Title</a:t>
            </a:r>
          </a:p>
        </p:txBody>
      </p:sp>
      <p:sp>
        <p:nvSpPr>
          <p:cNvPr id="12" name="Text Placeholder 1"/>
          <p:cNvSpPr>
            <a:spLocks noGrp="1"/>
          </p:cNvSpPr>
          <p:nvPr>
            <p:ph type="body" sz="quarter" idx="18" hasCustomPrompt="1"/>
          </p:nvPr>
        </p:nvSpPr>
        <p:spPr>
          <a:xfrm>
            <a:off x="372534" y="1371600"/>
            <a:ext cx="8500296" cy="4892040"/>
          </a:xfrm>
        </p:spPr>
        <p:txBody>
          <a:bodyPr/>
          <a:lstStyle/>
          <a:p>
            <a:pPr>
              <a:buNone/>
            </a:pPr>
            <a:r>
              <a:rPr lang="en-US" b="1" dirty="0">
                <a:solidFill>
                  <a:schemeClr val="accent1"/>
                </a:solidFill>
              </a:rPr>
              <a:t>Question:</a:t>
            </a:r>
            <a:r>
              <a:rPr lang="en-US" dirty="0"/>
              <a:t>  </a:t>
            </a:r>
            <a:endParaRPr lang="en-US" b="1" dirty="0">
              <a:solidFill>
                <a:srgbClr val="FF0000"/>
              </a:solidFill>
            </a:endParaRPr>
          </a:p>
          <a:p>
            <a:pPr>
              <a:buNone/>
            </a:pPr>
            <a:endParaRPr lang="en-US" dirty="0"/>
          </a:p>
          <a:p>
            <a:endParaRPr lang="en-US" dirty="0"/>
          </a:p>
        </p:txBody>
      </p:sp>
    </p:spTree>
    <p:custDataLst>
      <p:tags r:id="rId1"/>
    </p:custDataLst>
    <p:extLst>
      <p:ext uri="{BB962C8B-B14F-4D97-AF65-F5344CB8AC3E}">
        <p14:creationId xmlns:p14="http://schemas.microsoft.com/office/powerpoint/2010/main" val="100854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t>7/5/2018</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a:t>Confidential property of Optum. Do not distribute or reproduce without express permission from Optum.</a:t>
            </a:r>
            <a:endParaRPr lang="en-US" dirty="0"/>
          </a:p>
        </p:txBody>
      </p:sp>
    </p:spTree>
    <p:custDataLst>
      <p:tags r:id="rId1"/>
    </p:custDataLst>
    <p:extLst>
      <p:ext uri="{BB962C8B-B14F-4D97-AF65-F5344CB8AC3E}">
        <p14:creationId xmlns:p14="http://schemas.microsoft.com/office/powerpoint/2010/main" val="312538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t>7/5/2018</a:t>
            </a:fld>
            <a:endParaRPr lang="en-US" dirty="0"/>
          </a:p>
        </p:txBody>
      </p:sp>
      <p:sp>
        <p:nvSpPr>
          <p:cNvPr id="4" name="Footer Placeholder 3"/>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Tree>
    <p:custDataLst>
      <p:tags r:id="rId1"/>
    </p:custDataLst>
    <p:extLst>
      <p:ext uri="{BB962C8B-B14F-4D97-AF65-F5344CB8AC3E}">
        <p14:creationId xmlns:p14="http://schemas.microsoft.com/office/powerpoint/2010/main" val="34686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3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 xmlns:a16="http://schemas.microsoft.com/office/drawing/2014/main" id="{8B70EC13-D34A-4B4D-9F6C-7DF008E4981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07693" y="6369804"/>
            <a:ext cx="1097116" cy="342067"/>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t>7/5/2018</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35"/>
    </p:custDataLst>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25"/>
    </p:custDataLst>
    <p:extLst>
      <p:ext uri="{BB962C8B-B14F-4D97-AF65-F5344CB8AC3E}">
        <p14:creationId xmlns:p14="http://schemas.microsoft.com/office/powerpoint/2010/main" val="722186019"/>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Lst>
  <p:transition/>
  <p:txStyles>
    <p:titleStyle>
      <a:lvl1pPr algn="r" defTabSz="455613" rtl="0" eaLnBrk="1" fontAlgn="base" hangingPunct="1">
        <a:spcBef>
          <a:spcPct val="0"/>
        </a:spcBef>
        <a:spcAft>
          <a:spcPct val="0"/>
        </a:spcAft>
        <a:defRPr sz="3200" b="1" kern="1200">
          <a:solidFill>
            <a:schemeClr val="bg1"/>
          </a:solidFill>
          <a:latin typeface="Arial Bold"/>
          <a:ea typeface="ＭＳ Ｐゴシック" pitchFamily="-65" charset="-128"/>
          <a:cs typeface="Arial Bold"/>
        </a:defRPr>
      </a:lvl1pPr>
      <a:lvl2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2pPr>
      <a:lvl3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3pPr>
      <a:lvl4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4pPr>
      <a:lvl5pPr algn="r" defTabSz="455613" rtl="0" eaLnBrk="1" fontAlgn="base" hangingPunct="1">
        <a:spcBef>
          <a:spcPct val="0"/>
        </a:spcBef>
        <a:spcAft>
          <a:spcPct val="0"/>
        </a:spcAft>
        <a:defRPr sz="3200" b="1">
          <a:solidFill>
            <a:schemeClr val="bg1"/>
          </a:solidFill>
          <a:latin typeface="Arial Bold" pitchFamily="-65" charset="0"/>
          <a:ea typeface="ＭＳ Ｐゴシック" pitchFamily="-65" charset="-128"/>
          <a:cs typeface="Arial Bold" pitchFamily="34" charset="0"/>
        </a:defRPr>
      </a:lvl5pPr>
      <a:lvl6pPr marL="4572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6pPr>
      <a:lvl7pPr marL="9144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7pPr>
      <a:lvl8pPr marL="13716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8pPr>
      <a:lvl9pPr marL="1828800" algn="l" defTabSz="455613" rtl="0" eaLnBrk="1" fontAlgn="base" hangingPunct="1">
        <a:spcBef>
          <a:spcPct val="0"/>
        </a:spcBef>
        <a:spcAft>
          <a:spcPct val="0"/>
        </a:spcAft>
        <a:defRPr sz="3000" b="1">
          <a:solidFill>
            <a:schemeClr val="tx2"/>
          </a:solidFill>
          <a:latin typeface="Arial Bold" pitchFamily="-65" charset="0"/>
          <a:ea typeface="ＭＳ Ｐゴシック" pitchFamily="-65" charset="-128"/>
        </a:defRPr>
      </a:lvl9pPr>
    </p:titleStyle>
    <p:bodyStyle>
      <a:lvl1pPr algn="l" defTabSz="455613" rtl="0" eaLnBrk="1" fontAlgn="base" hangingPunct="1">
        <a:spcBef>
          <a:spcPts val="2000"/>
        </a:spcBef>
        <a:spcAft>
          <a:spcPct val="0"/>
        </a:spcAft>
        <a:buFont typeface="Arial" pitchFamily="34" charset="0"/>
        <a:defRPr sz="2200" b="1" kern="1200" cap="all">
          <a:solidFill>
            <a:schemeClr val="accent1"/>
          </a:solidFill>
          <a:latin typeface="Arial Bold"/>
          <a:ea typeface="ＭＳ Ｐゴシック" pitchFamily="-65" charset="-128"/>
          <a:cs typeface="Arial Bold"/>
        </a:defRPr>
      </a:lvl1pPr>
      <a:lvl2pPr marL="284163" indent="-284163" algn="l" defTabSz="455613" rtl="0" eaLnBrk="1" fontAlgn="base" hangingPunct="1">
        <a:spcBef>
          <a:spcPct val="20000"/>
        </a:spcBef>
        <a:spcAft>
          <a:spcPct val="0"/>
        </a:spcAft>
        <a:buClr>
          <a:srgbClr val="002D46"/>
        </a:buClr>
        <a:buSzPct val="103000"/>
        <a:buFont typeface="Arial Black" pitchFamily="34" charset="0"/>
        <a:defRPr sz="2000" kern="1200">
          <a:solidFill>
            <a:schemeClr val="accent2"/>
          </a:solidFill>
          <a:latin typeface="+mn-lt"/>
          <a:ea typeface="ＭＳ Ｐゴシック" pitchFamily="-65" charset="-128"/>
          <a:cs typeface="ＭＳ Ｐゴシック"/>
        </a:defRPr>
      </a:lvl2pPr>
      <a:lvl3pPr marL="455613" indent="-227013" algn="l" defTabSz="455613" rtl="0" eaLnBrk="1" fontAlgn="base" hangingPunct="1">
        <a:spcBef>
          <a:spcPts val="800"/>
        </a:spcBef>
        <a:spcAft>
          <a:spcPts val="800"/>
        </a:spcAft>
        <a:buClr>
          <a:srgbClr val="002D46"/>
        </a:buClr>
        <a:buSzPct val="103000"/>
        <a:buFont typeface="Arial Black" pitchFamily="34" charset="0"/>
        <a:buChar char="›"/>
        <a:defRPr kern="1200">
          <a:solidFill>
            <a:schemeClr val="accent2"/>
          </a:solidFill>
          <a:latin typeface="+mn-lt"/>
          <a:ea typeface="ＭＳ Ｐゴシック" pitchFamily="-65" charset="-128"/>
          <a:cs typeface="ＭＳ Ｐゴシック"/>
        </a:defRPr>
      </a:lvl3pPr>
      <a:lvl4pPr marL="798513" indent="-227013" algn="l" defTabSz="455613" rtl="0" eaLnBrk="1" fontAlgn="base" hangingPunct="1">
        <a:spcBef>
          <a:spcPct val="0"/>
        </a:spcBef>
        <a:spcAft>
          <a:spcPts val="300"/>
        </a:spcAft>
        <a:buClr>
          <a:srgbClr val="002D46"/>
        </a:buClr>
        <a:buFont typeface="Arial Black" pitchFamily="34" charset="0"/>
        <a:buChar char="›"/>
        <a:defRPr sz="1600" kern="1200">
          <a:solidFill>
            <a:schemeClr val="accent2"/>
          </a:solidFill>
          <a:latin typeface="+mn-lt"/>
          <a:ea typeface="ＭＳ Ｐゴシック" pitchFamily="-65" charset="-128"/>
          <a:cs typeface="ＭＳ Ｐゴシック"/>
        </a:defRPr>
      </a:lvl4pPr>
      <a:lvl5pPr marL="1141413" indent="-227013" algn="l" defTabSz="455613" rtl="0" eaLnBrk="1" fontAlgn="base" hangingPunct="1">
        <a:spcBef>
          <a:spcPct val="20000"/>
        </a:spcBef>
        <a:spcAft>
          <a:spcPts val="300"/>
        </a:spcAft>
        <a:buClr>
          <a:srgbClr val="002D46"/>
        </a:buClr>
        <a:buFont typeface="Arial Black" pitchFamily="34" charset="0"/>
        <a:buChar char="›"/>
        <a:defRPr sz="1400" kern="1200">
          <a:solidFill>
            <a:schemeClr val="accent2"/>
          </a:solidFill>
          <a:latin typeface="+mn-lt"/>
          <a:ea typeface="ＭＳ Ｐゴシック" pitchFamily="-65" charset="-128"/>
          <a:cs typeface="ＭＳ Ｐゴシック"/>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a:pPr>
            <a:r>
              <a:t>API</a:t>
            </a:r>
          </a:p>
        </p:txBody>
      </p:sp>
      <p:sp>
        <p:nvSpPr>
          <p:cNvPr id="3" name="Subtitle 2"/>
          <p:cNvSpPr>
            <a:spLocks noGrp="1"/>
          </p:cNvSpPr>
          <p:nvPr>
            <p:ph type="subTitle" idx="1"/>
          </p:nvPr>
        </p:nvSpPr>
        <p:spPr/>
        <p:txBody>
          <a:bodyPr/>
          <a:lstStyle/>
          <a:p>
            <a:r>
              <a:rPr lang="en-US" dirty="0" smtClean="0"/>
              <a:t>Module 1</a:t>
            </a:r>
            <a:endParaRPr dirty="0"/>
          </a:p>
        </p:txBody>
      </p:sp>
      <p:sp>
        <p:nvSpPr>
          <p:cNvPr id="4" name="Text Placeholder 3"/>
          <p:cNvSpPr>
            <a:spLocks noGrp="1"/>
          </p:cNvSpPr>
          <p:nvPr>
            <p:ph type="body" sz="quarter" idx="13"/>
          </p:nvPr>
        </p:nvSpPr>
        <p:spPr/>
        <p:txBody>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SOAP and </a:t>
            </a:r>
            <a:r>
              <a:rPr dirty="0" smtClean="0"/>
              <a:t>State</a:t>
            </a:r>
            <a:r>
              <a:rPr lang="en-US" dirty="0" smtClean="0"/>
              <a:t> and Disadvantages</a:t>
            </a:r>
            <a:endParaRPr dirty="0"/>
          </a:p>
        </p:txBody>
      </p:sp>
      <p:sp>
        <p:nvSpPr>
          <p:cNvPr id="4"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10</a:t>
            </a:fld>
            <a:endParaRPr lang="en-US" dirty="0"/>
          </a:p>
        </p:txBody>
      </p:sp>
      <p:sp>
        <p:nvSpPr>
          <p:cNvPr id="6" name="Text Placeholder 8"/>
          <p:cNvSpPr txBox="1">
            <a:spLocks/>
          </p:cNvSpPr>
          <p:nvPr/>
        </p:nvSpPr>
        <p:spPr>
          <a:xfrm>
            <a:off x="371474" y="1828801"/>
            <a:ext cx="4114800" cy="663575"/>
          </a:xfrm>
          <a:prstGeom prst="rect">
            <a:avLst/>
          </a:prstGeom>
          <a:solidFill>
            <a:srgbClr val="63666A"/>
          </a:solidFill>
          <a:ln>
            <a:noFill/>
          </a:ln>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smtClean="0">
                <a:solidFill>
                  <a:schemeClr val="bg1"/>
                </a:solidFill>
              </a:rPr>
              <a:t>Serialization Specific to One Platform</a:t>
            </a:r>
            <a:endParaRPr lang="en-US" dirty="0">
              <a:solidFill>
                <a:schemeClr val="bg1"/>
              </a:solidFill>
            </a:endParaRPr>
          </a:p>
        </p:txBody>
      </p:sp>
      <p:sp>
        <p:nvSpPr>
          <p:cNvPr id="7" name="Text Placeholder 9"/>
          <p:cNvSpPr txBox="1">
            <a:spLocks/>
          </p:cNvSpPr>
          <p:nvPr/>
        </p:nvSpPr>
        <p:spPr>
          <a:xfrm>
            <a:off x="4735284" y="1828798"/>
            <a:ext cx="4114800" cy="663575"/>
          </a:xfrm>
          <a:prstGeom prst="rect">
            <a:avLst/>
          </a:prstGeom>
          <a:solidFill>
            <a:srgbClr val="F2AA00"/>
          </a:solidFill>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smtClean="0">
                <a:solidFill>
                  <a:schemeClr val="bg1"/>
                </a:solidFill>
              </a:rPr>
              <a:t>Disadvantages</a:t>
            </a:r>
            <a:endParaRPr lang="en-US" dirty="0">
              <a:solidFill>
                <a:schemeClr val="bg1"/>
              </a:solidFill>
            </a:endParaRPr>
          </a:p>
        </p:txBody>
      </p:sp>
      <p:sp>
        <p:nvSpPr>
          <p:cNvPr id="8" name="Text Placeholder 10"/>
          <p:cNvSpPr txBox="1">
            <a:spLocks/>
          </p:cNvSpPr>
          <p:nvPr/>
        </p:nvSpPr>
        <p:spPr>
          <a:xfrm>
            <a:off x="371474" y="2492372"/>
            <a:ext cx="4114800" cy="3413128"/>
          </a:xfrm>
          <a:prstGeom prst="rect">
            <a:avLst/>
          </a:prstGeom>
          <a:solidFill>
            <a:srgbClr val="D0D0CE"/>
          </a:solidFill>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chemeClr val="accent1"/>
              </a:buClr>
              <a:buFont typeface="Arial" panose="020B0604020202020204" pitchFamily="34" charset="0"/>
              <a:buChar char="•"/>
            </a:pPr>
            <a:r>
              <a:rPr lang="en-US" dirty="0"/>
              <a:t>SOAP web services can be </a:t>
            </a:r>
            <a:r>
              <a:rPr lang="en-US" dirty="0" smtClean="0"/>
              <a:t>stateful.</a:t>
            </a:r>
            <a:endParaRPr lang="en-US" dirty="0"/>
          </a:p>
          <a:p>
            <a:pPr marL="285750" indent="-285750">
              <a:buClr>
                <a:schemeClr val="accent1"/>
              </a:buClr>
              <a:buFont typeface="Arial" panose="020B0604020202020204" pitchFamily="34" charset="0"/>
              <a:buChar char="•"/>
            </a:pPr>
            <a:r>
              <a:rPr lang="en-US" dirty="0" smtClean="0"/>
              <a:t>State </a:t>
            </a:r>
            <a:r>
              <a:rPr lang="en-US" dirty="0"/>
              <a:t>stored per-user session in </a:t>
            </a:r>
            <a:r>
              <a:rPr lang="en-US" dirty="0" smtClean="0"/>
              <a:t>DB.</a:t>
            </a:r>
            <a:endParaRPr lang="en-US" dirty="0"/>
          </a:p>
        </p:txBody>
      </p:sp>
      <p:sp>
        <p:nvSpPr>
          <p:cNvPr id="9" name="Text Placeholder 11"/>
          <p:cNvSpPr txBox="1">
            <a:spLocks/>
          </p:cNvSpPr>
          <p:nvPr/>
        </p:nvSpPr>
        <p:spPr>
          <a:xfrm>
            <a:off x="4735284" y="2461892"/>
            <a:ext cx="4114800" cy="3413128"/>
          </a:xfrm>
          <a:prstGeom prst="rect">
            <a:avLst/>
          </a:prstGeom>
          <a:solidFill>
            <a:srgbClr val="D0D0CE"/>
          </a:solidFill>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chemeClr val="accent1"/>
              </a:buClr>
              <a:buFont typeface="Arial" panose="020B0604020202020204" pitchFamily="34" charset="0"/>
              <a:buChar char="•"/>
            </a:pPr>
            <a:r>
              <a:rPr lang="en-US" dirty="0"/>
              <a:t>XML is bulky, verbose, and </a:t>
            </a:r>
            <a:r>
              <a:rPr lang="en-US" dirty="0" smtClean="0"/>
              <a:t>inefficient.</a:t>
            </a:r>
            <a:endParaRPr lang="en-US" dirty="0"/>
          </a:p>
          <a:p>
            <a:pPr marL="285750" indent="-285750">
              <a:buClr>
                <a:schemeClr val="accent1"/>
              </a:buClr>
              <a:buFont typeface="Arial" panose="020B0604020202020204" pitchFamily="34" charset="0"/>
              <a:buChar char="•"/>
            </a:pPr>
            <a:r>
              <a:rPr lang="en-US" dirty="0"/>
              <a:t> Roles fixed as client and server.</a:t>
            </a:r>
          </a:p>
          <a:p>
            <a:pPr marL="285750" indent="-285750">
              <a:buClr>
                <a:schemeClr val="accent1"/>
              </a:buClr>
              <a:buFont typeface="Arial" panose="020B0604020202020204" pitchFamily="34" charset="0"/>
              <a:buChar char="•"/>
            </a:pPr>
            <a:r>
              <a:rPr lang="en-US" dirty="0"/>
              <a:t> Web Service APIs quickly grew out of control, with huge </a:t>
            </a:r>
            <a:r>
              <a:rPr lang="en-US" dirty="0" smtClean="0"/>
              <a:t>WSDLs.</a:t>
            </a:r>
            <a:endParaRPr lang="en-US" dirty="0"/>
          </a:p>
          <a:p>
            <a:pPr marL="285750" indent="-285750">
              <a:buClr>
                <a:schemeClr val="accent1"/>
              </a:buClr>
              <a:buFont typeface="Arial" panose="020B0604020202020204" pitchFamily="34" charset="0"/>
              <a:buChar char="•"/>
            </a:pPr>
            <a:r>
              <a:rPr lang="en-US" dirty="0"/>
              <a:t> </a:t>
            </a:r>
            <a:r>
              <a:rPr lang="en-US" dirty="0" smtClean="0"/>
              <a:t>Nonstandard </a:t>
            </a:r>
            <a:r>
              <a:rPr lang="en-US" dirty="0"/>
              <a:t>interaction </a:t>
            </a:r>
            <a:r>
              <a:rPr lang="en-US" dirty="0" smtClean="0"/>
              <a:t>model.</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REST</a:t>
            </a:r>
          </a:p>
        </p:txBody>
      </p:sp>
      <p:sp>
        <p:nvSpPr>
          <p:cNvPr id="5" name="Content Placeholder 13"/>
          <p:cNvSpPr txBox="1">
            <a:spLocks/>
          </p:cNvSpPr>
          <p:nvPr/>
        </p:nvSpPr>
        <p:spPr bwMode="gray">
          <a:xfrm>
            <a:off x="457200" y="1989315"/>
            <a:ext cx="4114800" cy="4114800"/>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285750" indent="-285750">
              <a:buClr>
                <a:srgbClr val="E87722"/>
              </a:buClr>
              <a:buFont typeface="Arial" panose="020B0604020202020204" pitchFamily="34" charset="0"/>
              <a:buChar char="•"/>
            </a:pPr>
            <a:r>
              <a:rPr lang="en-US" dirty="0" smtClean="0"/>
              <a:t>REST is: Representational State </a:t>
            </a:r>
            <a:r>
              <a:rPr lang="en-US" dirty="0" smtClean="0"/>
              <a:t>Transfer.</a:t>
            </a:r>
            <a:endParaRPr lang="en-US" dirty="0" smtClean="0"/>
          </a:p>
          <a:p>
            <a:pPr marL="285750" indent="-285750">
              <a:buClr>
                <a:srgbClr val="E87722"/>
              </a:buClr>
              <a:buFont typeface="Arial" panose="020B0604020202020204" pitchFamily="34" charset="0"/>
              <a:buChar char="•"/>
            </a:pPr>
            <a:r>
              <a:rPr lang="en-US" dirty="0" smtClean="0"/>
              <a:t>It is NOT a protocol, but an architectural </a:t>
            </a:r>
            <a:r>
              <a:rPr lang="en-US" dirty="0" smtClean="0"/>
              <a:t>pattern.</a:t>
            </a:r>
            <a:endParaRPr lang="en-US" dirty="0" smtClean="0"/>
          </a:p>
          <a:p>
            <a:pPr lvl="1"/>
            <a:endParaRPr lang="en-US" b="1" dirty="0" smtClean="0"/>
          </a:p>
          <a:p>
            <a:endParaRPr lang="en-US" dirty="0" smtClean="0"/>
          </a:p>
        </p:txBody>
      </p:sp>
      <p:sp>
        <p:nvSpPr>
          <p:cNvPr id="6" name="Text Placeholder 20"/>
          <p:cNvSpPr txBox="1">
            <a:spLocks/>
          </p:cNvSpPr>
          <p:nvPr/>
        </p:nvSpPr>
        <p:spPr>
          <a:xfrm>
            <a:off x="435663" y="1322955"/>
            <a:ext cx="8309385" cy="639195"/>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smtClean="0">
                <a:solidFill>
                  <a:schemeClr val="accent3"/>
                </a:solidFill>
              </a:rPr>
              <a:t>REST:</a:t>
            </a:r>
          </a:p>
          <a:p>
            <a:endParaRPr lang="en-US" dirty="0"/>
          </a:p>
        </p:txBody>
      </p:sp>
      <p:pic>
        <p:nvPicPr>
          <p:cNvPr id="4098" name="Picture 2" descr="C:\Users\mjudge\Downloads\stock-photo-deadline-technology-and-peop-26447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373" y="3399412"/>
            <a:ext cx="4748807" cy="316443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10"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Protocols and Data Formats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Communication Requirements</a:t>
            </a:r>
          </a:p>
        </p:txBody>
      </p:sp>
      <p:pic>
        <p:nvPicPr>
          <p:cNvPr id="5" name="Picture 4">
            <a:extLst>
              <a:ext uri="{FF2B5EF4-FFF2-40B4-BE49-F238E27FC236}">
                <a16:creationId xmlns="" xmlns:a16="http://schemas.microsoft.com/office/drawing/2014/main" id="{106F6E8C-5340-C246-8961-B4E0F66FB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353" y="1223493"/>
            <a:ext cx="3537556" cy="4982475"/>
          </a:xfrm>
          <a:prstGeom prst="rect">
            <a:avLst/>
          </a:prstGeom>
        </p:spPr>
      </p:pic>
      <p:sp>
        <p:nvSpPr>
          <p:cNvPr id="6" name="Content Placeholder 13"/>
          <p:cNvSpPr txBox="1">
            <a:spLocks/>
          </p:cNvSpPr>
          <p:nvPr/>
        </p:nvSpPr>
        <p:spPr bwMode="gray">
          <a:xfrm>
            <a:off x="457200" y="1989315"/>
            <a:ext cx="4114800" cy="4114800"/>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lvl="1"/>
            <a:r>
              <a:rPr lang="en-US" dirty="0"/>
              <a:t> "Father of Information Theory"</a:t>
            </a:r>
          </a:p>
          <a:p>
            <a:pPr lvl="1"/>
            <a:r>
              <a:rPr lang="en-US" dirty="0"/>
              <a:t> 1948: "Mathematical History of Communication"</a:t>
            </a:r>
          </a:p>
          <a:p>
            <a:pPr lvl="1"/>
            <a:endParaRPr lang="en-US" b="1" dirty="0" smtClean="0"/>
          </a:p>
          <a:p>
            <a:endParaRPr lang="en-US" dirty="0" smtClean="0"/>
          </a:p>
        </p:txBody>
      </p:sp>
      <p:sp>
        <p:nvSpPr>
          <p:cNvPr id="7" name="Text Placeholder 20"/>
          <p:cNvSpPr txBox="1">
            <a:spLocks/>
          </p:cNvSpPr>
          <p:nvPr/>
        </p:nvSpPr>
        <p:spPr>
          <a:xfrm>
            <a:off x="435663" y="1322955"/>
            <a:ext cx="8309385" cy="639195"/>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smtClean="0">
                <a:solidFill>
                  <a:schemeClr val="accent3"/>
                </a:solidFill>
              </a:rPr>
              <a:t>Claude Shannon (Bell Labs):</a:t>
            </a:r>
          </a:p>
          <a:p>
            <a:endParaRPr lang="en-US" dirty="0"/>
          </a:p>
        </p:txBody>
      </p:sp>
      <p:sp>
        <p:nvSpPr>
          <p:cNvPr id="8"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Elements of Communication:</a:t>
            </a:r>
          </a:p>
        </p:txBody>
      </p:sp>
      <p:sp>
        <p:nvSpPr>
          <p:cNvPr id="3" name="Content Placeholder 2"/>
          <p:cNvSpPr>
            <a:spLocks noGrp="1"/>
          </p:cNvSpPr>
          <p:nvPr>
            <p:ph idx="1"/>
          </p:nvPr>
        </p:nvSpPr>
        <p:spPr>
          <a:xfrm>
            <a:off x="902067" y="1437853"/>
            <a:ext cx="8486775" cy="4074432"/>
          </a:xfrm>
        </p:spPr>
        <p:txBody>
          <a:bodyPr/>
          <a:lstStyle/>
          <a:p>
            <a:r>
              <a:rPr sz="1800" b="1" dirty="0">
                <a:solidFill>
                  <a:srgbClr val="E87722"/>
                </a:solidFill>
              </a:rPr>
              <a:t> Source: </a:t>
            </a:r>
            <a:r>
              <a:rPr sz="1800" dirty="0"/>
              <a:t>Generates </a:t>
            </a:r>
            <a:r>
              <a:rPr lang="en-US" sz="1800" dirty="0" smtClean="0"/>
              <a:t>m</a:t>
            </a:r>
            <a:r>
              <a:rPr sz="1800" dirty="0" smtClean="0"/>
              <a:t>essage </a:t>
            </a:r>
            <a:r>
              <a:rPr lang="en-US" sz="1800" dirty="0"/>
              <a:t>d</a:t>
            </a:r>
            <a:r>
              <a:rPr sz="1800" dirty="0" smtClean="0"/>
              <a:t>ata</a:t>
            </a:r>
            <a:r>
              <a:rPr lang="en-US" sz="1800" dirty="0" smtClean="0"/>
              <a:t>.</a:t>
            </a:r>
            <a:endParaRPr sz="1800" dirty="0"/>
          </a:p>
          <a:p>
            <a:r>
              <a:rPr sz="1800" b="1" dirty="0" smtClean="0">
                <a:solidFill>
                  <a:srgbClr val="E87722"/>
                </a:solidFill>
              </a:rPr>
              <a:t> </a:t>
            </a:r>
            <a:endParaRPr lang="en-US" sz="1800" b="1" dirty="0" smtClean="0">
              <a:solidFill>
                <a:srgbClr val="E87722"/>
              </a:solidFill>
            </a:endParaRPr>
          </a:p>
        </p:txBody>
      </p:sp>
      <p:sp>
        <p:nvSpPr>
          <p:cNvPr id="4" name="Shape 138"/>
          <p:cNvSpPr/>
          <p:nvPr/>
        </p:nvSpPr>
        <p:spPr>
          <a:xfrm>
            <a:off x="381000" y="132334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7E17"/>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5" name="Shape 141"/>
          <p:cNvSpPr/>
          <p:nvPr/>
        </p:nvSpPr>
        <p:spPr>
          <a:xfrm>
            <a:off x="381000" y="307023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A9815"/>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6" name="Shape 144"/>
          <p:cNvSpPr/>
          <p:nvPr/>
        </p:nvSpPr>
        <p:spPr>
          <a:xfrm>
            <a:off x="381000" y="3943679"/>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C8A"/>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7" name="Shape 150"/>
          <p:cNvSpPr/>
          <p:nvPr/>
        </p:nvSpPr>
        <p:spPr>
          <a:xfrm>
            <a:off x="381000" y="4817124"/>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C8C8C"/>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8" name="Shape 138"/>
          <p:cNvSpPr/>
          <p:nvPr/>
        </p:nvSpPr>
        <p:spPr>
          <a:xfrm>
            <a:off x="381000" y="2196789"/>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7E17"/>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9" name="Rectangle 8"/>
          <p:cNvSpPr/>
          <p:nvPr/>
        </p:nvSpPr>
        <p:spPr>
          <a:xfrm>
            <a:off x="902067" y="1982914"/>
            <a:ext cx="4572000" cy="923330"/>
          </a:xfrm>
          <a:prstGeom prst="rect">
            <a:avLst/>
          </a:prstGeom>
        </p:spPr>
        <p:txBody>
          <a:bodyPr>
            <a:spAutoFit/>
          </a:bodyPr>
          <a:lstStyle/>
          <a:p>
            <a:endParaRPr lang="en-US" b="1" dirty="0">
              <a:solidFill>
                <a:srgbClr val="E87722"/>
              </a:solidFill>
            </a:endParaRPr>
          </a:p>
          <a:p>
            <a:pPr>
              <a:buNone/>
            </a:pPr>
            <a:r>
              <a:rPr lang="en-US" b="1" dirty="0">
                <a:solidFill>
                  <a:srgbClr val="E87722"/>
                </a:solidFill>
              </a:rPr>
              <a:t>Transmitter: </a:t>
            </a:r>
            <a:r>
              <a:rPr lang="en-US" dirty="0"/>
              <a:t>Produces </a:t>
            </a:r>
            <a:r>
              <a:rPr lang="en-US" dirty="0" smtClean="0"/>
              <a:t>signal.</a:t>
            </a:r>
            <a:endParaRPr lang="en-US" dirty="0"/>
          </a:p>
          <a:p>
            <a:r>
              <a:rPr lang="en-US" b="1" dirty="0">
                <a:solidFill>
                  <a:srgbClr val="E87722"/>
                </a:solidFill>
              </a:rPr>
              <a:t> </a:t>
            </a:r>
            <a:endParaRPr lang="en-US" dirty="0"/>
          </a:p>
        </p:txBody>
      </p:sp>
      <p:sp>
        <p:nvSpPr>
          <p:cNvPr id="10" name="Rectangle 9"/>
          <p:cNvSpPr/>
          <p:nvPr/>
        </p:nvSpPr>
        <p:spPr>
          <a:xfrm>
            <a:off x="902067" y="5752236"/>
            <a:ext cx="4572000" cy="369332"/>
          </a:xfrm>
          <a:prstGeom prst="rect">
            <a:avLst/>
          </a:prstGeom>
        </p:spPr>
        <p:txBody>
          <a:bodyPr>
            <a:spAutoFit/>
          </a:bodyPr>
          <a:lstStyle/>
          <a:p>
            <a:r>
              <a:rPr lang="en-US" b="1" dirty="0" smtClean="0">
                <a:solidFill>
                  <a:srgbClr val="E87722"/>
                </a:solidFill>
              </a:rPr>
              <a:t>Message</a:t>
            </a:r>
            <a:r>
              <a:rPr lang="en-US" b="1" dirty="0">
                <a:solidFill>
                  <a:srgbClr val="E87722"/>
                </a:solidFill>
              </a:rPr>
              <a:t>: </a:t>
            </a:r>
            <a:r>
              <a:rPr lang="en-US" dirty="0"/>
              <a:t>Information </a:t>
            </a:r>
            <a:r>
              <a:rPr lang="en-US" dirty="0" smtClean="0"/>
              <a:t>transmitted.</a:t>
            </a:r>
            <a:endParaRPr lang="en-US" dirty="0"/>
          </a:p>
        </p:txBody>
      </p:sp>
      <p:sp>
        <p:nvSpPr>
          <p:cNvPr id="11" name="Rectangle 10"/>
          <p:cNvSpPr/>
          <p:nvPr/>
        </p:nvSpPr>
        <p:spPr>
          <a:xfrm>
            <a:off x="902067" y="3127869"/>
            <a:ext cx="3877985" cy="369332"/>
          </a:xfrm>
          <a:prstGeom prst="rect">
            <a:avLst/>
          </a:prstGeom>
        </p:spPr>
        <p:txBody>
          <a:bodyPr wrap="none">
            <a:spAutoFit/>
          </a:bodyPr>
          <a:lstStyle/>
          <a:p>
            <a:r>
              <a:rPr lang="en-US" b="1" dirty="0">
                <a:solidFill>
                  <a:srgbClr val="E87722"/>
                </a:solidFill>
              </a:rPr>
              <a:t>Channel:  </a:t>
            </a:r>
            <a:r>
              <a:rPr lang="en-US" dirty="0"/>
              <a:t>Medium for </a:t>
            </a:r>
            <a:r>
              <a:rPr lang="en-US" dirty="0" smtClean="0"/>
              <a:t>transmission.</a:t>
            </a:r>
            <a:endParaRPr lang="en-US" dirty="0"/>
          </a:p>
        </p:txBody>
      </p:sp>
      <p:sp>
        <p:nvSpPr>
          <p:cNvPr id="12" name="Rectangle 11"/>
          <p:cNvSpPr/>
          <p:nvPr/>
        </p:nvSpPr>
        <p:spPr>
          <a:xfrm>
            <a:off x="902067" y="4005986"/>
            <a:ext cx="5891104" cy="369332"/>
          </a:xfrm>
          <a:prstGeom prst="rect">
            <a:avLst/>
          </a:prstGeom>
        </p:spPr>
        <p:txBody>
          <a:bodyPr wrap="square">
            <a:spAutoFit/>
          </a:bodyPr>
          <a:lstStyle/>
          <a:p>
            <a:r>
              <a:rPr lang="en-US" b="1" dirty="0">
                <a:solidFill>
                  <a:srgbClr val="E87722"/>
                </a:solidFill>
              </a:rPr>
              <a:t>Receiver: </a:t>
            </a:r>
            <a:r>
              <a:rPr lang="en-US" dirty="0"/>
              <a:t>Reconstructs </a:t>
            </a:r>
            <a:r>
              <a:rPr lang="en-US" dirty="0" smtClean="0"/>
              <a:t>message </a:t>
            </a:r>
            <a:r>
              <a:rPr lang="en-US" dirty="0"/>
              <a:t>from </a:t>
            </a:r>
            <a:r>
              <a:rPr lang="en-US" dirty="0" smtClean="0"/>
              <a:t>signal.</a:t>
            </a:r>
            <a:endParaRPr lang="en-US" dirty="0"/>
          </a:p>
        </p:txBody>
      </p:sp>
      <p:sp>
        <p:nvSpPr>
          <p:cNvPr id="13" name="Rectangle 12"/>
          <p:cNvSpPr/>
          <p:nvPr/>
        </p:nvSpPr>
        <p:spPr>
          <a:xfrm>
            <a:off x="902067" y="4892078"/>
            <a:ext cx="5891104" cy="369332"/>
          </a:xfrm>
          <a:prstGeom prst="rect">
            <a:avLst/>
          </a:prstGeom>
        </p:spPr>
        <p:txBody>
          <a:bodyPr wrap="square">
            <a:spAutoFit/>
          </a:bodyPr>
          <a:lstStyle/>
          <a:p>
            <a:r>
              <a:rPr lang="en-US" b="1" dirty="0">
                <a:solidFill>
                  <a:srgbClr val="E87722"/>
                </a:solidFill>
              </a:rPr>
              <a:t>Destination: </a:t>
            </a:r>
            <a:r>
              <a:rPr lang="en-US" dirty="0"/>
              <a:t>Entity for which message is </a:t>
            </a:r>
            <a:r>
              <a:rPr lang="en-US" dirty="0" smtClean="0"/>
              <a:t>intended.</a:t>
            </a:r>
            <a:endParaRPr lang="en-US" dirty="0"/>
          </a:p>
        </p:txBody>
      </p:sp>
      <p:sp>
        <p:nvSpPr>
          <p:cNvPr id="14" name="Shape 150"/>
          <p:cNvSpPr/>
          <p:nvPr/>
        </p:nvSpPr>
        <p:spPr>
          <a:xfrm>
            <a:off x="381000" y="5690570"/>
            <a:ext cx="521067" cy="5210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0D0CE"/>
          </a:solidFill>
          <a:ln w="12700">
            <a:miter lim="400000"/>
          </a:ln>
        </p:spPr>
        <p:txBody>
          <a:bodyPr lIns="0" tIns="0" rIns="0" bIns="0" anchor="ctr"/>
          <a:lstStyle/>
          <a:p>
            <a:pPr lvl="0" algn="ctr">
              <a:lnSpc>
                <a:spcPct val="100000"/>
              </a:lnSpc>
              <a:defRPr sz="4400" b="1">
                <a:solidFill>
                  <a:srgbClr val="77716C"/>
                </a:solidFill>
              </a:defRPr>
            </a:pPr>
            <a:endParaRPr dirty="0"/>
          </a:p>
        </p:txBody>
      </p:sp>
      <p:sp>
        <p:nvSpPr>
          <p:cNvPr id="15"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1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15</a:t>
            </a:fld>
            <a:endParaRPr lang="en-US" dirty="0"/>
          </a:p>
        </p:txBody>
      </p:sp>
    </p:spTree>
    <p:extLst>
      <p:ext uri="{BB962C8B-B14F-4D97-AF65-F5344CB8AC3E}">
        <p14:creationId xmlns:p14="http://schemas.microsoft.com/office/powerpoint/2010/main" val="132106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Communication Terms</a:t>
            </a:r>
          </a:p>
        </p:txBody>
      </p:sp>
      <p:sp>
        <p:nvSpPr>
          <p:cNvPr id="7" name="Text Placeholder 6"/>
          <p:cNvSpPr>
            <a:spLocks noGrp="1"/>
          </p:cNvSpPr>
          <p:nvPr>
            <p:ph type="body" sz="quarter" idx="18"/>
          </p:nvPr>
        </p:nvSpPr>
        <p:spPr/>
        <p:txBody>
          <a:bodyPr/>
          <a:lstStyle/>
          <a:p>
            <a:r>
              <a:rPr lang="en-US" dirty="0" smtClean="0"/>
              <a:t>Serialization (the transmitter):</a:t>
            </a:r>
          </a:p>
          <a:p>
            <a:pPr marL="285750" indent="-285750">
              <a:buClr>
                <a:srgbClr val="E87722"/>
              </a:buClr>
              <a:buFont typeface="Arial" panose="020B0604020202020204" pitchFamily="34" charset="0"/>
              <a:buChar char="•"/>
            </a:pPr>
            <a:r>
              <a:rPr lang="en-US" dirty="0" smtClean="0"/>
              <a:t>Process to transmit data structures or state into a format for storage or </a:t>
            </a:r>
            <a:r>
              <a:rPr lang="en-US" dirty="0" smtClean="0"/>
              <a:t>transmission.</a:t>
            </a:r>
            <a:endParaRPr lang="en-US" dirty="0"/>
          </a:p>
        </p:txBody>
      </p:sp>
      <p:sp>
        <p:nvSpPr>
          <p:cNvPr id="8" name="Text Placeholder 7"/>
          <p:cNvSpPr>
            <a:spLocks noGrp="1"/>
          </p:cNvSpPr>
          <p:nvPr>
            <p:ph type="body" sz="quarter" idx="19"/>
          </p:nvPr>
        </p:nvSpPr>
        <p:spPr/>
        <p:txBody>
          <a:bodyPr/>
          <a:lstStyle/>
          <a:p>
            <a:r>
              <a:rPr lang="en-US" dirty="0" smtClean="0"/>
              <a:t>Deserialization (the receiver):</a:t>
            </a:r>
          </a:p>
          <a:p>
            <a:pPr marL="285750" indent="-285750">
              <a:buClr>
                <a:srgbClr val="E87722"/>
              </a:buClr>
              <a:buFont typeface="Arial" panose="020B0604020202020204" pitchFamily="34" charset="0"/>
              <a:buChar char="•"/>
            </a:pPr>
            <a:r>
              <a:rPr lang="en-US" dirty="0" smtClean="0"/>
              <a:t>The reverse </a:t>
            </a:r>
            <a:r>
              <a:rPr lang="en-US" dirty="0" smtClean="0"/>
              <a:t>process.</a:t>
            </a:r>
            <a:endParaRPr lang="en-US" dirty="0"/>
          </a:p>
        </p:txBody>
      </p:sp>
      <p:sp>
        <p:nvSpPr>
          <p:cNvPr id="9" name="Text Placeholder 8"/>
          <p:cNvSpPr>
            <a:spLocks noGrp="1"/>
          </p:cNvSpPr>
          <p:nvPr>
            <p:ph type="body" sz="quarter" idx="20"/>
          </p:nvPr>
        </p:nvSpPr>
        <p:spPr/>
        <p:txBody>
          <a:bodyPr/>
          <a:lstStyle/>
          <a:p>
            <a:r>
              <a:rPr lang="en-US" dirty="0" smtClean="0"/>
              <a:t>Protocol (the communication process):</a:t>
            </a:r>
          </a:p>
          <a:p>
            <a:pPr marL="285750" indent="-285750">
              <a:buClr>
                <a:srgbClr val="E87722"/>
              </a:buClr>
              <a:buFont typeface="Arial" panose="020B0604020202020204" pitchFamily="34" charset="0"/>
              <a:buChar char="•"/>
            </a:pPr>
            <a:r>
              <a:rPr lang="en-US" dirty="0" smtClean="0"/>
              <a:t>A set of rules allowing:</a:t>
            </a:r>
          </a:p>
          <a:p>
            <a:pPr marL="515938" lvl="1" indent="-285750">
              <a:buClr>
                <a:schemeClr val="tx2"/>
              </a:buClr>
              <a:buFont typeface="Arial" panose="020B0604020202020204" pitchFamily="34" charset="0"/>
              <a:buChar char="─"/>
            </a:pPr>
            <a:r>
              <a:rPr lang="en-US" dirty="0" smtClean="0"/>
              <a:t>Two or more entities to transmit a </a:t>
            </a:r>
            <a:r>
              <a:rPr lang="en-US" dirty="0" smtClean="0"/>
              <a:t>message.</a:t>
            </a:r>
            <a:endParaRPr lang="en-US" dirty="0"/>
          </a:p>
        </p:txBody>
      </p:sp>
      <p:pic>
        <p:nvPicPr>
          <p:cNvPr id="5122" name="Picture 2" descr="C:\Users\mjudge\Downloads\stock-photo-arrow-back-icon-over-white-b-111727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747"/>
          <a:stretch/>
        </p:blipFill>
        <p:spPr bwMode="auto">
          <a:xfrm>
            <a:off x="391349" y="3202260"/>
            <a:ext cx="1295288" cy="113951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mjudge\Downloads\stock-photo-3d-vector-yellow-drawer-cont-9486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599" y="1833630"/>
            <a:ext cx="1143873" cy="11887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mjudge\Downloads\stock-illustration-colorful-illustration-2381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752" y="4492409"/>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1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Serialization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Serialization Options</a:t>
            </a:r>
          </a:p>
        </p:txBody>
      </p:sp>
      <p:sp>
        <p:nvSpPr>
          <p:cNvPr id="3" name="Content Placeholder 2"/>
          <p:cNvSpPr>
            <a:spLocks noGrp="1"/>
          </p:cNvSpPr>
          <p:nvPr>
            <p:ph idx="1"/>
          </p:nvPr>
        </p:nvSpPr>
        <p:spPr>
          <a:xfrm>
            <a:off x="371476" y="1262565"/>
            <a:ext cx="8486775" cy="4074432"/>
          </a:xfrm>
        </p:spPr>
        <p:txBody>
          <a:bodyPr/>
          <a:lstStyle/>
          <a:p>
            <a:r>
              <a:rPr dirty="0"/>
              <a:t> There are a number of ways we can serialize our </a:t>
            </a:r>
            <a:r>
              <a:rPr dirty="0" smtClean="0"/>
              <a:t>data</a:t>
            </a:r>
            <a:r>
              <a:rPr lang="en-US" dirty="0" smtClean="0"/>
              <a:t>.</a:t>
            </a:r>
            <a:endParaRPr dirty="0"/>
          </a:p>
        </p:txBody>
      </p:sp>
      <p:grpSp>
        <p:nvGrpSpPr>
          <p:cNvPr id="5" name="Group 4"/>
          <p:cNvGrpSpPr/>
          <p:nvPr/>
        </p:nvGrpSpPr>
        <p:grpSpPr>
          <a:xfrm>
            <a:off x="5645593" y="1775679"/>
            <a:ext cx="2518691" cy="4298550"/>
            <a:chOff x="-134525" y="2381261"/>
            <a:chExt cx="2518691" cy="4298550"/>
          </a:xfrm>
        </p:grpSpPr>
        <p:sp>
          <p:nvSpPr>
            <p:cNvPr id="6" name="Applications"/>
            <p:cNvSpPr/>
            <p:nvPr/>
          </p:nvSpPr>
          <p:spPr>
            <a:xfrm>
              <a:off x="504352" y="2381261"/>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t" anchorCtr="0"/>
            <a:lstStyle/>
            <a:p>
              <a:pPr algn="ctr" defTabSz="914400"/>
              <a:r>
                <a:rPr lang="en-US" sz="1400" kern="0" dirty="0" smtClean="0">
                  <a:solidFill>
                    <a:schemeClr val="bg1"/>
                  </a:solidFill>
                  <a:latin typeface="Segoe UI" pitchFamily="34" charset="0"/>
                  <a:ea typeface="Segoe UI" pitchFamily="34" charset="0"/>
                  <a:cs typeface="Segoe UI" pitchFamily="34" charset="0"/>
                </a:rPr>
                <a:t>Platform Specific (Java/.NET/Python)</a:t>
              </a:r>
              <a:endParaRPr lang="en-US" sz="1400" kern="0" dirty="0">
                <a:solidFill>
                  <a:schemeClr val="bg1"/>
                </a:solidFill>
                <a:latin typeface="Segoe UI" pitchFamily="34" charset="0"/>
                <a:ea typeface="Segoe UI" pitchFamily="34" charset="0"/>
                <a:cs typeface="Segoe UI" pitchFamily="34" charset="0"/>
              </a:endParaRPr>
            </a:p>
          </p:txBody>
        </p:sp>
        <p:sp>
          <p:nvSpPr>
            <p:cNvPr id="10" name="Rounded Rectangle 9"/>
            <p:cNvSpPr/>
            <p:nvPr/>
          </p:nvSpPr>
          <p:spPr>
            <a:xfrm>
              <a:off x="504352" y="5330193"/>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smtClean="0">
                  <a:solidFill>
                    <a:schemeClr val="bg1"/>
                  </a:solidFill>
                  <a:latin typeface="Segoe UI" pitchFamily="34" charset="0"/>
                  <a:ea typeface="Segoe UI" pitchFamily="34" charset="0"/>
                  <a:cs typeface="Segoe UI" pitchFamily="34" charset="0"/>
                </a:rPr>
                <a:t>Protobuf</a:t>
              </a:r>
              <a:endParaRPr lang="en-US" sz="1400" kern="0" dirty="0">
                <a:solidFill>
                  <a:schemeClr val="bg1"/>
                </a:solidFill>
                <a:latin typeface="Segoe UI" pitchFamily="34" charset="0"/>
                <a:ea typeface="Segoe UI" pitchFamily="34" charset="0"/>
                <a:cs typeface="Segoe UI" pitchFamily="34" charset="0"/>
              </a:endParaRPr>
            </a:p>
          </p:txBody>
        </p:sp>
        <p:sp>
          <p:nvSpPr>
            <p:cNvPr id="11" name="Rounded Rectangle 10"/>
            <p:cNvSpPr/>
            <p:nvPr/>
          </p:nvSpPr>
          <p:spPr>
            <a:xfrm>
              <a:off x="504352" y="4592960"/>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smtClean="0">
                  <a:solidFill>
                    <a:schemeClr val="bg1"/>
                  </a:solidFill>
                  <a:latin typeface="Segoe UI" pitchFamily="34" charset="0"/>
                  <a:ea typeface="Segoe UI" pitchFamily="34" charset="0"/>
                  <a:cs typeface="Segoe UI" pitchFamily="34" charset="0"/>
                </a:rPr>
                <a:t>Thrift</a:t>
              </a:r>
              <a:endParaRPr lang="en-US" sz="1400" kern="0" dirty="0">
                <a:solidFill>
                  <a:schemeClr val="bg1"/>
                </a:solidFill>
                <a:latin typeface="Segoe UI" pitchFamily="34" charset="0"/>
                <a:ea typeface="Segoe UI" pitchFamily="34" charset="0"/>
                <a:cs typeface="Segoe UI" pitchFamily="34" charset="0"/>
              </a:endParaRPr>
            </a:p>
          </p:txBody>
        </p:sp>
        <p:sp>
          <p:nvSpPr>
            <p:cNvPr id="12" name="Rounded Rectangle 11"/>
            <p:cNvSpPr/>
            <p:nvPr/>
          </p:nvSpPr>
          <p:spPr>
            <a:xfrm>
              <a:off x="504352" y="6067425"/>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smtClean="0">
                  <a:solidFill>
                    <a:schemeClr val="bg1"/>
                  </a:solidFill>
                  <a:latin typeface="Segoe UI" pitchFamily="34" charset="0"/>
                  <a:ea typeface="Segoe UI" pitchFamily="34" charset="0"/>
                  <a:cs typeface="Segoe UI" pitchFamily="34" charset="0"/>
                </a:rPr>
                <a:t>Avro</a:t>
              </a:r>
              <a:endParaRPr lang="en-US" sz="1400" kern="0" dirty="0">
                <a:solidFill>
                  <a:schemeClr val="bg1"/>
                </a:solidFill>
                <a:latin typeface="Segoe UI" pitchFamily="34" charset="0"/>
                <a:ea typeface="Segoe UI" pitchFamily="34" charset="0"/>
                <a:cs typeface="Segoe UI" pitchFamily="34" charset="0"/>
              </a:endParaRPr>
            </a:p>
          </p:txBody>
        </p:sp>
        <p:sp>
          <p:nvSpPr>
            <p:cNvPr id="13" name="Rounded Rectangle 12"/>
            <p:cNvSpPr/>
            <p:nvPr/>
          </p:nvSpPr>
          <p:spPr>
            <a:xfrm>
              <a:off x="504352" y="3118494"/>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smtClean="0">
                  <a:solidFill>
                    <a:schemeClr val="bg1"/>
                  </a:solidFill>
                  <a:latin typeface="Segoe UI" pitchFamily="34" charset="0"/>
                  <a:ea typeface="Segoe UI" pitchFamily="34" charset="0"/>
                  <a:cs typeface="Segoe UI" pitchFamily="34" charset="0"/>
                </a:rPr>
                <a:t>XML</a:t>
              </a:r>
              <a:endParaRPr lang="en-US" sz="1400" kern="0" dirty="0">
                <a:solidFill>
                  <a:schemeClr val="bg1"/>
                </a:solidFill>
                <a:latin typeface="Segoe UI" pitchFamily="34" charset="0"/>
                <a:ea typeface="Segoe UI" pitchFamily="34" charset="0"/>
                <a:cs typeface="Segoe UI" pitchFamily="34" charset="0"/>
              </a:endParaRPr>
            </a:p>
          </p:txBody>
        </p:sp>
        <p:sp>
          <p:nvSpPr>
            <p:cNvPr id="14" name="Rounded Rectangle 13"/>
            <p:cNvSpPr/>
            <p:nvPr/>
          </p:nvSpPr>
          <p:spPr>
            <a:xfrm>
              <a:off x="504352" y="3855727"/>
              <a:ext cx="1879814" cy="612386"/>
            </a:xfrm>
            <a:prstGeom prst="roundRect">
              <a:avLst/>
            </a:prstGeom>
            <a:solidFill>
              <a:schemeClr val="tx1"/>
            </a:solidFill>
            <a:ln w="9525" cap="flat" cmpd="sng" algn="ctr">
              <a:noFill/>
              <a:prstDash val="solid"/>
            </a:ln>
            <a:effectLst>
              <a:outerShdw blurRad="50800" dist="38100" dir="2700000" algn="tl" rotWithShape="0">
                <a:prstClr val="black">
                  <a:alpha val="40000"/>
                </a:prstClr>
              </a:outerShdw>
            </a:effectLst>
          </p:spPr>
          <p:txBody>
            <a:bodyPr rtlCol="0" anchor="ctr" anchorCtr="0"/>
            <a:lstStyle/>
            <a:p>
              <a:pPr algn="ctr" defTabSz="914400"/>
              <a:r>
                <a:rPr lang="en-US" sz="1400" kern="0" dirty="0" smtClean="0">
                  <a:solidFill>
                    <a:schemeClr val="bg1"/>
                  </a:solidFill>
                  <a:latin typeface="Segoe UI" pitchFamily="34" charset="0"/>
                  <a:ea typeface="Segoe UI" pitchFamily="34" charset="0"/>
                  <a:cs typeface="Segoe UI" pitchFamily="34" charset="0"/>
                </a:rPr>
                <a:t>JSON</a:t>
              </a:r>
              <a:endParaRPr lang="en-US" sz="1400" kern="0" dirty="0">
                <a:solidFill>
                  <a:schemeClr val="bg1"/>
                </a:solidFill>
                <a:latin typeface="Segoe UI" pitchFamily="34" charset="0"/>
                <a:ea typeface="Segoe UI" pitchFamily="34" charset="0"/>
                <a:cs typeface="Segoe UI" pitchFamily="34" charset="0"/>
              </a:endParaRPr>
            </a:p>
          </p:txBody>
        </p:sp>
        <p:sp>
          <p:nvSpPr>
            <p:cNvPr id="15" name="TextBox 14"/>
            <p:cNvSpPr txBox="1"/>
            <p:nvPr/>
          </p:nvSpPr>
          <p:spPr>
            <a:xfrm>
              <a:off x="-134525" y="2835195"/>
              <a:ext cx="461665" cy="2974532"/>
            </a:xfrm>
            <a:prstGeom prst="rect">
              <a:avLst/>
            </a:prstGeom>
            <a:noFill/>
          </p:spPr>
          <p:txBody>
            <a:bodyPr vert="vert270"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effectLst/>
                  <a:uLnTx/>
                  <a:uFillTx/>
                  <a:latin typeface="Segoe UI" pitchFamily="34" charset="0"/>
                  <a:ea typeface="Segoe UI" pitchFamily="34" charset="0"/>
                  <a:cs typeface="Segoe UI" pitchFamily="34" charset="0"/>
                </a:rPr>
                <a:t>COMMON</a:t>
              </a:r>
              <a:r>
                <a:rPr kumimoji="0" lang="en-US" b="1" i="0" u="none" strike="noStrike" kern="0" cap="none" spc="0" normalizeH="0" noProof="0" dirty="0" smtClean="0">
                  <a:ln>
                    <a:noFill/>
                  </a:ln>
                  <a:effectLst/>
                  <a:uLnTx/>
                  <a:uFillTx/>
                  <a:latin typeface="Segoe UI" pitchFamily="34" charset="0"/>
                  <a:ea typeface="Segoe UI" pitchFamily="34" charset="0"/>
                  <a:cs typeface="Segoe UI" pitchFamily="34" charset="0"/>
                </a:rPr>
                <a:t> SERIALIZATION</a:t>
              </a:r>
              <a:endParaRPr kumimoji="0" lang="en-US" b="1" i="0" u="none" strike="noStrike" kern="0" cap="none" spc="0" normalizeH="0" baseline="0" noProof="0" dirty="0">
                <a:ln>
                  <a:noFill/>
                </a:ln>
                <a:effectLst/>
                <a:uLnTx/>
                <a:uFillTx/>
                <a:latin typeface="Segoe UI" pitchFamily="34" charset="0"/>
                <a:ea typeface="Segoe UI" pitchFamily="34" charset="0"/>
                <a:cs typeface="Segoe UI" pitchFamily="34" charset="0"/>
              </a:endParaRPr>
            </a:p>
          </p:txBody>
        </p:sp>
        <p:sp>
          <p:nvSpPr>
            <p:cNvPr id="16" name="Left Brace 15"/>
            <p:cNvSpPr/>
            <p:nvPr/>
          </p:nvSpPr>
          <p:spPr>
            <a:xfrm>
              <a:off x="220787" y="2566282"/>
              <a:ext cx="283565" cy="3691643"/>
            </a:xfrm>
            <a:prstGeom prst="leftBrace">
              <a:avLst>
                <a:gd name="adj1" fmla="val 0"/>
                <a:gd name="adj2" fmla="val 50000"/>
              </a:avLst>
            </a:prstGeom>
            <a:noFill/>
            <a:ln w="38100" cap="flat" cmpd="sng" algn="ctr">
              <a:solidFill>
                <a:schemeClr val="tx1"/>
              </a:solidFill>
              <a:prstDash val="solid"/>
            </a:ln>
            <a:effectLst/>
          </p:spPr>
          <p:txBody>
            <a:bodyPr rtlCol="0" anchor="ctr"/>
            <a:lstStyle/>
            <a:p>
              <a:pPr algn="ctr" defTabSz="685983">
                <a:defRPr/>
              </a:pPr>
              <a:endParaRPr lang="en-US" sz="1350" b="1" kern="0" dirty="0">
                <a:latin typeface="Segoe UI" pitchFamily="34" charset="0"/>
                <a:ea typeface="Segoe UI" pitchFamily="34" charset="0"/>
                <a:cs typeface="Segoe UI" pitchFamily="34" charset="0"/>
              </a:endParaRPr>
            </a:p>
          </p:txBody>
        </p:sp>
      </p:grpSp>
      <p:pic>
        <p:nvPicPr>
          <p:cNvPr id="9218" name="Picture 2" descr="C:\Users\mjudge\Downloads\stock-photo-technology-and-advertisement-74133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32" y="2169885"/>
            <a:ext cx="4920046" cy="329195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1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Platform-Specific Serialization</a:t>
            </a:r>
          </a:p>
        </p:txBody>
      </p:sp>
      <p:sp>
        <p:nvSpPr>
          <p:cNvPr id="9" name="Text Placeholder 8"/>
          <p:cNvSpPr>
            <a:spLocks noGrp="1"/>
          </p:cNvSpPr>
          <p:nvPr>
            <p:ph type="body" sz="quarter" idx="14"/>
          </p:nvPr>
        </p:nvSpPr>
        <p:spPr/>
        <p:txBody>
          <a:bodyPr/>
          <a:lstStyle/>
          <a:p>
            <a:r>
              <a:rPr lang="en-US" dirty="0" smtClean="0"/>
              <a:t>Serialization Specific to One Platform</a:t>
            </a:r>
            <a:endParaRPr lang="en-US" dirty="0"/>
          </a:p>
        </p:txBody>
      </p:sp>
      <p:sp>
        <p:nvSpPr>
          <p:cNvPr id="10" name="Text Placeholder 9"/>
          <p:cNvSpPr>
            <a:spLocks noGrp="1"/>
          </p:cNvSpPr>
          <p:nvPr>
            <p:ph type="body" sz="quarter" idx="16"/>
          </p:nvPr>
        </p:nvSpPr>
        <p:spPr/>
        <p:txBody>
          <a:bodyPr/>
          <a:lstStyle/>
          <a:p>
            <a:r>
              <a:rPr lang="en-US" dirty="0" smtClean="0"/>
              <a:t>Disadvantages</a:t>
            </a:r>
            <a:endParaRPr lang="en-US" dirty="0"/>
          </a:p>
        </p:txBody>
      </p:sp>
      <p:sp>
        <p:nvSpPr>
          <p:cNvPr id="11" name="Text Placeholder 10"/>
          <p:cNvSpPr>
            <a:spLocks noGrp="1"/>
          </p:cNvSpPr>
          <p:nvPr>
            <p:ph type="body" sz="quarter" idx="19"/>
          </p:nvPr>
        </p:nvSpPr>
        <p:spPr/>
        <p:txBody>
          <a:bodyPr/>
          <a:lstStyle/>
          <a:p>
            <a:pPr marL="285750" indent="-285750">
              <a:buClr>
                <a:schemeClr val="accent1"/>
              </a:buClr>
              <a:buFont typeface="Arial" panose="020B0604020202020204" pitchFamily="34" charset="0"/>
              <a:buChar char="•"/>
            </a:pPr>
            <a:r>
              <a:rPr lang="en-US" dirty="0" smtClean="0"/>
              <a:t>Java Serialization</a:t>
            </a:r>
          </a:p>
          <a:p>
            <a:pPr marL="285750" indent="-285750">
              <a:buClr>
                <a:schemeClr val="accent1"/>
              </a:buClr>
              <a:buFont typeface="Arial" panose="020B0604020202020204" pitchFamily="34" charset="0"/>
              <a:buChar char="•"/>
            </a:pPr>
            <a:r>
              <a:rPr lang="en-US" dirty="0" smtClean="0"/>
              <a:t>Python Pickle</a:t>
            </a:r>
          </a:p>
          <a:p>
            <a:pPr marL="285750" indent="-285750">
              <a:buClr>
                <a:schemeClr val="accent1"/>
              </a:buClr>
              <a:buFont typeface="Arial" panose="020B0604020202020204" pitchFamily="34" charset="0"/>
              <a:buChar char="•"/>
            </a:pPr>
            <a:r>
              <a:rPr lang="en-US" dirty="0" smtClean="0"/>
              <a:t>.NET Remoting</a:t>
            </a:r>
            <a:endParaRPr lang="en-US" dirty="0"/>
          </a:p>
        </p:txBody>
      </p:sp>
      <p:sp>
        <p:nvSpPr>
          <p:cNvPr id="12" name="Text Placeholder 11"/>
          <p:cNvSpPr>
            <a:spLocks noGrp="1"/>
          </p:cNvSpPr>
          <p:nvPr>
            <p:ph type="body" sz="quarter" idx="21"/>
          </p:nvPr>
        </p:nvSpPr>
        <p:spPr/>
        <p:txBody>
          <a:bodyPr/>
          <a:lstStyle/>
          <a:p>
            <a:pPr marL="285750" indent="-285750">
              <a:buClr>
                <a:schemeClr val="accent1"/>
              </a:buClr>
              <a:buFont typeface="Arial" panose="020B0604020202020204" pitchFamily="34" charset="0"/>
              <a:buChar char="•"/>
            </a:pPr>
            <a:r>
              <a:rPr lang="en-US" dirty="0" smtClean="0"/>
              <a:t>Typically inefficient and slow</a:t>
            </a:r>
          </a:p>
          <a:p>
            <a:pPr marL="285750" indent="-285750">
              <a:buClr>
                <a:schemeClr val="accent1"/>
              </a:buClr>
              <a:buFont typeface="Arial" panose="020B0604020202020204" pitchFamily="34" charset="0"/>
              <a:buChar char="•"/>
            </a:pPr>
            <a:r>
              <a:rPr lang="en-US" dirty="0" smtClean="0"/>
              <a:t>Not portable</a:t>
            </a:r>
          </a:p>
          <a:p>
            <a:pPr marL="285750" indent="-285750">
              <a:buClr>
                <a:schemeClr val="accent1"/>
              </a:buClr>
              <a:buFont typeface="Arial" panose="020B0604020202020204" pitchFamily="34" charset="0"/>
              <a:buChar char="•"/>
            </a:pPr>
            <a:r>
              <a:rPr lang="en-US" dirty="0" smtClean="0"/>
              <a:t>Not cross-platform</a:t>
            </a:r>
            <a:endParaRPr lang="en-US" dirty="0"/>
          </a:p>
        </p:txBody>
      </p:sp>
      <p:sp>
        <p:nvSpPr>
          <p:cNvPr id="14"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1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API Introduction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XML</a:t>
            </a:r>
            <a:r>
              <a:rPr lang="en-US" dirty="0" smtClean="0"/>
              <a:t> and Example</a:t>
            </a:r>
            <a:endParaRPr dirty="0"/>
          </a:p>
        </p:txBody>
      </p:sp>
      <p:sp>
        <p:nvSpPr>
          <p:cNvPr id="3" name="Content Placeholder 2"/>
          <p:cNvSpPr>
            <a:spLocks noGrp="1"/>
          </p:cNvSpPr>
          <p:nvPr>
            <p:ph idx="1"/>
          </p:nvPr>
        </p:nvSpPr>
        <p:spPr>
          <a:xfrm>
            <a:off x="307689" y="49969"/>
            <a:ext cx="8486775" cy="3946341"/>
          </a:xfrm>
        </p:spPr>
        <p:txBody>
          <a:bodyPr/>
          <a:lstStyle/>
          <a:p>
            <a:endParaRPr dirty="0"/>
          </a:p>
          <a:p>
            <a:endParaRPr dirty="0"/>
          </a:p>
          <a:p>
            <a:endParaRPr dirty="0"/>
          </a:p>
          <a:p>
            <a:r>
              <a:rPr dirty="0"/>
              <a:t> XML was historically used, especially with SOAP.</a:t>
            </a:r>
          </a:p>
          <a:p>
            <a:r>
              <a:rPr dirty="0"/>
              <a:t> Not frequently used:</a:t>
            </a:r>
          </a:p>
          <a:p>
            <a:pPr lvl="1"/>
            <a:r>
              <a:rPr dirty="0"/>
              <a:t> Complex</a:t>
            </a:r>
          </a:p>
          <a:p>
            <a:pPr lvl="1"/>
            <a:r>
              <a:rPr dirty="0"/>
              <a:t> Verbose</a:t>
            </a:r>
          </a:p>
          <a:p>
            <a:pPr lvl="1"/>
            <a:r>
              <a:rPr dirty="0"/>
              <a:t> Inefficient</a:t>
            </a:r>
          </a:p>
          <a:p>
            <a:pPr lvl="1"/>
            <a:r>
              <a:rPr dirty="0"/>
              <a:t> Not very readable by </a:t>
            </a:r>
            <a:r>
              <a:rPr dirty="0" smtClean="0"/>
              <a:t>humans</a:t>
            </a:r>
            <a:endParaRPr lang="en-US" dirty="0" smtClean="0"/>
          </a:p>
          <a:p>
            <a:pPr marL="0" lvl="1" indent="0">
              <a:buNone/>
            </a:pPr>
            <a:endParaRPr lang="en-US" dirty="0"/>
          </a:p>
          <a:p>
            <a:pPr marL="0" lvl="1" indent="0">
              <a:buNone/>
            </a:pPr>
            <a:r>
              <a:rPr lang="en-US" dirty="0" smtClean="0"/>
              <a:t>Example:</a:t>
            </a:r>
          </a:p>
        </p:txBody>
      </p:sp>
      <p:pic>
        <p:nvPicPr>
          <p:cNvPr id="4" name="Picture 3" descr="markup-525693_640.png"/>
          <p:cNvPicPr>
            <a:picLocks noChangeAspect="1"/>
          </p:cNvPicPr>
          <p:nvPr/>
        </p:nvPicPr>
        <p:blipFill>
          <a:blip r:embed="rId3"/>
          <a:stretch>
            <a:fillRect/>
          </a:stretch>
        </p:blipFill>
        <p:spPr>
          <a:xfrm>
            <a:off x="7137653" y="1339703"/>
            <a:ext cx="1486475" cy="1366874"/>
          </a:xfrm>
          <a:prstGeom prst="rect">
            <a:avLst/>
          </a:prstGeom>
        </p:spPr>
      </p:pic>
      <p:pic>
        <p:nvPicPr>
          <p:cNvPr id="5" name="Picture 4" descr="1.png"/>
          <p:cNvPicPr>
            <a:picLocks noChangeAspect="1"/>
          </p:cNvPicPr>
          <p:nvPr/>
        </p:nvPicPr>
        <p:blipFill>
          <a:blip r:embed="rId4"/>
          <a:stretch>
            <a:fillRect/>
          </a:stretch>
        </p:blipFill>
        <p:spPr>
          <a:xfrm>
            <a:off x="53165" y="3753288"/>
            <a:ext cx="9045831" cy="2410691"/>
          </a:xfrm>
          <a:prstGeom prst="rect">
            <a:avLst/>
          </a:prstGeom>
        </p:spPr>
      </p:pic>
      <p:sp>
        <p:nvSpPr>
          <p:cNvPr id="7" name="Rounded Rectangular Callout 6"/>
          <p:cNvSpPr/>
          <p:nvPr/>
        </p:nvSpPr>
        <p:spPr>
          <a:xfrm>
            <a:off x="9144000" y="1488558"/>
            <a:ext cx="3082413" cy="3156155"/>
          </a:xfrm>
          <a:prstGeom prst="wedgeRoundRectCallout">
            <a:avLst>
              <a:gd name="adj1" fmla="val -73481"/>
              <a:gd name="adj2" fmla="val 103622"/>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t>Note to Elephant Scale: </a:t>
            </a:r>
            <a:r>
              <a:rPr lang="en-US" dirty="0"/>
              <a:t>Whatever the instructor would verbally explain to the learners should be exactly what should be in the participant notes</a:t>
            </a:r>
            <a:r>
              <a:rPr lang="en-US" dirty="0" smtClean="0"/>
              <a:t>. Update the Participant Notes and delete this comment box when finished. </a:t>
            </a:r>
          </a:p>
        </p:txBody>
      </p:sp>
      <p:sp>
        <p:nvSpPr>
          <p:cNvPr id="8"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JSON</a:t>
            </a:r>
            <a:r>
              <a:rPr lang="en-US" dirty="0" smtClean="0"/>
              <a:t> and Example</a:t>
            </a:r>
            <a:endParaRPr dirty="0"/>
          </a:p>
        </p:txBody>
      </p:sp>
      <p:sp>
        <p:nvSpPr>
          <p:cNvPr id="3" name="Content Placeholder 2"/>
          <p:cNvSpPr>
            <a:spLocks noGrp="1"/>
          </p:cNvSpPr>
          <p:nvPr>
            <p:ph idx="1"/>
          </p:nvPr>
        </p:nvSpPr>
        <p:spPr>
          <a:xfrm>
            <a:off x="328945" y="81885"/>
            <a:ext cx="8486775" cy="4074432"/>
          </a:xfrm>
        </p:spPr>
        <p:txBody>
          <a:bodyPr/>
          <a:lstStyle/>
          <a:p>
            <a:endParaRPr dirty="0"/>
          </a:p>
          <a:p>
            <a:endParaRPr dirty="0"/>
          </a:p>
          <a:p>
            <a:endParaRPr dirty="0"/>
          </a:p>
          <a:p>
            <a:r>
              <a:rPr dirty="0"/>
              <a:t> </a:t>
            </a:r>
            <a:r>
              <a:rPr lang="en-US" dirty="0" smtClean="0"/>
              <a:t>JSON: </a:t>
            </a:r>
            <a:r>
              <a:rPr dirty="0" smtClean="0"/>
              <a:t>JavaScript </a:t>
            </a:r>
            <a:r>
              <a:rPr dirty="0"/>
              <a:t>Object </a:t>
            </a:r>
            <a:r>
              <a:rPr dirty="0" smtClean="0"/>
              <a:t>Notation</a:t>
            </a:r>
            <a:endParaRPr dirty="0"/>
          </a:p>
          <a:p>
            <a:r>
              <a:rPr dirty="0"/>
              <a:t> </a:t>
            </a:r>
            <a:r>
              <a:rPr dirty="0">
                <a:solidFill>
                  <a:srgbClr val="E87722"/>
                </a:solidFill>
              </a:rPr>
              <a:t>Advantages:</a:t>
            </a:r>
          </a:p>
          <a:p>
            <a:pPr lvl="1"/>
            <a:r>
              <a:rPr dirty="0" smtClean="0"/>
              <a:t>Human </a:t>
            </a:r>
            <a:r>
              <a:rPr lang="en-US" dirty="0"/>
              <a:t>r</a:t>
            </a:r>
            <a:r>
              <a:rPr dirty="0" smtClean="0"/>
              <a:t>eadable</a:t>
            </a:r>
            <a:endParaRPr dirty="0"/>
          </a:p>
          <a:p>
            <a:pPr lvl="1"/>
            <a:r>
              <a:rPr dirty="0" smtClean="0"/>
              <a:t>Self-</a:t>
            </a:r>
            <a:r>
              <a:rPr lang="en-US" dirty="0" smtClean="0"/>
              <a:t>d</a:t>
            </a:r>
            <a:r>
              <a:rPr dirty="0" smtClean="0"/>
              <a:t>escribing</a:t>
            </a:r>
            <a:endParaRPr dirty="0"/>
          </a:p>
          <a:p>
            <a:pPr lvl="1"/>
            <a:r>
              <a:rPr dirty="0" smtClean="0"/>
              <a:t>Easy </a:t>
            </a:r>
            <a:r>
              <a:rPr dirty="0"/>
              <a:t>to </a:t>
            </a:r>
            <a:r>
              <a:rPr lang="en-US" dirty="0" smtClean="0"/>
              <a:t>p</a:t>
            </a:r>
            <a:r>
              <a:rPr dirty="0" smtClean="0"/>
              <a:t>arse</a:t>
            </a:r>
            <a:endParaRPr dirty="0"/>
          </a:p>
          <a:p>
            <a:r>
              <a:rPr dirty="0"/>
              <a:t> </a:t>
            </a:r>
            <a:r>
              <a:rPr dirty="0" smtClean="0">
                <a:solidFill>
                  <a:srgbClr val="E87722"/>
                </a:solidFill>
              </a:rPr>
              <a:t>Disadvantages:</a:t>
            </a:r>
            <a:endParaRPr lang="en-US" dirty="0" smtClean="0">
              <a:solidFill>
                <a:srgbClr val="E87722"/>
              </a:solidFill>
            </a:endParaRPr>
          </a:p>
          <a:p>
            <a:pPr lvl="1"/>
            <a:r>
              <a:rPr dirty="0" smtClean="0"/>
              <a:t>Verbose</a:t>
            </a:r>
            <a:endParaRPr lang="en-US" dirty="0" smtClean="0"/>
          </a:p>
          <a:p>
            <a:pPr lvl="1"/>
            <a:r>
              <a:rPr dirty="0" smtClean="0"/>
              <a:t>Slow </a:t>
            </a:r>
            <a:r>
              <a:rPr dirty="0"/>
              <a:t>to scan sequentially</a:t>
            </a:r>
          </a:p>
          <a:p>
            <a:r>
              <a:rPr dirty="0"/>
              <a:t> JSON can be compressed (ZIP, </a:t>
            </a:r>
            <a:r>
              <a:rPr dirty="0" err="1"/>
              <a:t>gzip</a:t>
            </a:r>
            <a:r>
              <a:rPr dirty="0"/>
              <a:t>, </a:t>
            </a:r>
            <a:r>
              <a:rPr dirty="0" smtClean="0"/>
              <a:t>etc</a:t>
            </a:r>
            <a:r>
              <a:rPr lang="en-US" dirty="0" smtClean="0"/>
              <a:t>.</a:t>
            </a:r>
            <a:r>
              <a:rPr dirty="0" smtClean="0"/>
              <a:t>)</a:t>
            </a:r>
            <a:endParaRPr lang="en-US" dirty="0"/>
          </a:p>
          <a:p>
            <a:r>
              <a:rPr lang="en-US" dirty="0" smtClean="0"/>
              <a:t>Example:</a:t>
            </a:r>
            <a:endParaRPr dirty="0"/>
          </a:p>
        </p:txBody>
      </p:sp>
      <p:pic>
        <p:nvPicPr>
          <p:cNvPr id="4" name="Picture 3" descr="json-logo.png"/>
          <p:cNvPicPr>
            <a:picLocks noChangeAspect="1"/>
          </p:cNvPicPr>
          <p:nvPr/>
        </p:nvPicPr>
        <p:blipFill>
          <a:blip r:embed="rId3"/>
          <a:stretch>
            <a:fillRect/>
          </a:stretch>
        </p:blipFill>
        <p:spPr>
          <a:xfrm>
            <a:off x="6605583" y="1424763"/>
            <a:ext cx="2120900" cy="1016000"/>
          </a:xfrm>
          <a:prstGeom prst="rect">
            <a:avLst/>
          </a:prstGeom>
        </p:spPr>
      </p:pic>
      <p:pic>
        <p:nvPicPr>
          <p:cNvPr id="5" name="Picture 4" descr="1.png"/>
          <p:cNvPicPr>
            <a:picLocks noChangeAspect="1"/>
          </p:cNvPicPr>
          <p:nvPr/>
        </p:nvPicPr>
        <p:blipFill>
          <a:blip r:embed="rId4"/>
          <a:stretch>
            <a:fillRect/>
          </a:stretch>
        </p:blipFill>
        <p:spPr>
          <a:xfrm>
            <a:off x="0" y="4811437"/>
            <a:ext cx="3454400" cy="1460500"/>
          </a:xfrm>
          <a:prstGeom prst="rect">
            <a:avLst/>
          </a:prstGeom>
        </p:spPr>
      </p:pic>
      <p:sp>
        <p:nvSpPr>
          <p:cNvPr id="6" name="Rounded Rectangular Callout 5"/>
          <p:cNvSpPr/>
          <p:nvPr/>
        </p:nvSpPr>
        <p:spPr>
          <a:xfrm>
            <a:off x="9144000" y="1488558"/>
            <a:ext cx="3082413" cy="3156155"/>
          </a:xfrm>
          <a:prstGeom prst="wedgeRoundRectCallout">
            <a:avLst>
              <a:gd name="adj1" fmla="val -73481"/>
              <a:gd name="adj2" fmla="val 103622"/>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t>Note to Elephant Scale: </a:t>
            </a:r>
            <a:r>
              <a:rPr lang="en-US" dirty="0"/>
              <a:t>Whatever the instructor would verbally explain to the learners should be exactly what should be in the participant notes</a:t>
            </a:r>
            <a:r>
              <a:rPr lang="en-US" dirty="0" smtClean="0"/>
              <a:t>. Update the Participant Notes and delete this comment box when finished. </a:t>
            </a:r>
          </a:p>
        </p:txBody>
      </p:sp>
      <p:sp>
        <p:nvSpPr>
          <p:cNvPr id="7"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BSON</a:t>
            </a:r>
          </a:p>
        </p:txBody>
      </p:sp>
      <p:sp>
        <p:nvSpPr>
          <p:cNvPr id="3" name="Content Placeholder 2"/>
          <p:cNvSpPr>
            <a:spLocks noGrp="1"/>
          </p:cNvSpPr>
          <p:nvPr>
            <p:ph idx="1"/>
          </p:nvPr>
        </p:nvSpPr>
        <p:spPr>
          <a:xfrm>
            <a:off x="286419" y="106330"/>
            <a:ext cx="8486775" cy="4074432"/>
          </a:xfrm>
        </p:spPr>
        <p:txBody>
          <a:bodyPr/>
          <a:lstStyle/>
          <a:p>
            <a:endParaRPr dirty="0"/>
          </a:p>
          <a:p>
            <a:endParaRPr dirty="0"/>
          </a:p>
          <a:p>
            <a:endParaRPr dirty="0"/>
          </a:p>
          <a:p>
            <a:r>
              <a:rPr dirty="0"/>
              <a:t> Binary </a:t>
            </a:r>
            <a:r>
              <a:rPr dirty="0" smtClean="0"/>
              <a:t>JSON</a:t>
            </a:r>
            <a:r>
              <a:rPr lang="en-US" dirty="0" smtClean="0"/>
              <a:t>:</a:t>
            </a:r>
            <a:endParaRPr dirty="0"/>
          </a:p>
          <a:p>
            <a:pPr lvl="1"/>
            <a:r>
              <a:rPr dirty="0"/>
              <a:t> Uses </a:t>
            </a:r>
            <a:r>
              <a:rPr lang="en-US" dirty="0" smtClean="0"/>
              <a:t>p</a:t>
            </a:r>
            <a:r>
              <a:rPr dirty="0" smtClean="0"/>
              <a:t>acked </a:t>
            </a:r>
            <a:r>
              <a:rPr dirty="0"/>
              <a:t>binary format</a:t>
            </a:r>
          </a:p>
          <a:p>
            <a:pPr lvl="1"/>
            <a:r>
              <a:rPr dirty="0"/>
              <a:t> Uses a "length" field to facilitate faster scanning</a:t>
            </a:r>
          </a:p>
          <a:p>
            <a:pPr lvl="1"/>
            <a:r>
              <a:rPr dirty="0"/>
              <a:t> </a:t>
            </a:r>
            <a:r>
              <a:rPr dirty="0" smtClean="0"/>
              <a:t>Row-</a:t>
            </a:r>
            <a:r>
              <a:rPr lang="en-US" dirty="0" smtClean="0"/>
              <a:t>b</a:t>
            </a:r>
            <a:r>
              <a:rPr dirty="0" smtClean="0"/>
              <a:t>ased</a:t>
            </a:r>
            <a:endParaRPr dirty="0"/>
          </a:p>
        </p:txBody>
      </p:sp>
      <p:pic>
        <p:nvPicPr>
          <p:cNvPr id="4" name="Picture 3" descr="bson.png"/>
          <p:cNvPicPr>
            <a:picLocks noChangeAspect="1"/>
          </p:cNvPicPr>
          <p:nvPr/>
        </p:nvPicPr>
        <p:blipFill>
          <a:blip r:embed="rId3"/>
          <a:stretch>
            <a:fillRect/>
          </a:stretch>
        </p:blipFill>
        <p:spPr>
          <a:xfrm>
            <a:off x="5156898" y="1344677"/>
            <a:ext cx="3987102" cy="957862"/>
          </a:xfrm>
          <a:prstGeom prst="rect">
            <a:avLst/>
          </a:prstGeom>
        </p:spPr>
      </p:pic>
      <p:sp>
        <p:nvSpPr>
          <p:cNvPr id="5"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Protocol Buffers (</a:t>
            </a:r>
            <a:r>
              <a:rPr dirty="0" err="1"/>
              <a:t>protobuf</a:t>
            </a:r>
            <a:r>
              <a:rPr dirty="0"/>
              <a:t>)</a:t>
            </a:r>
          </a:p>
        </p:txBody>
      </p:sp>
      <p:sp>
        <p:nvSpPr>
          <p:cNvPr id="3" name="Content Placeholder 2"/>
          <p:cNvSpPr>
            <a:spLocks noGrp="1"/>
          </p:cNvSpPr>
          <p:nvPr>
            <p:ph idx="1"/>
          </p:nvPr>
        </p:nvSpPr>
        <p:spPr>
          <a:xfrm>
            <a:off x="360846" y="193254"/>
            <a:ext cx="8486775" cy="4074432"/>
          </a:xfrm>
        </p:spPr>
        <p:txBody>
          <a:bodyPr/>
          <a:lstStyle/>
          <a:p>
            <a:endParaRPr dirty="0"/>
          </a:p>
          <a:p>
            <a:endParaRPr dirty="0"/>
          </a:p>
          <a:p>
            <a:endParaRPr dirty="0"/>
          </a:p>
          <a:p>
            <a:pPr marL="0" lvl="1" indent="0">
              <a:buNone/>
            </a:pPr>
            <a:r>
              <a:rPr lang="en-US" dirty="0" err="1" smtClean="0"/>
              <a:t>protobuf</a:t>
            </a:r>
            <a:r>
              <a:rPr lang="en-US" dirty="0" smtClean="0"/>
              <a:t>:</a:t>
            </a:r>
          </a:p>
          <a:p>
            <a:pPr lvl="1"/>
            <a:r>
              <a:rPr dirty="0" smtClean="0"/>
              <a:t>Developed </a:t>
            </a:r>
            <a:r>
              <a:rPr dirty="0"/>
              <a:t>by Google</a:t>
            </a:r>
          </a:p>
          <a:p>
            <a:pPr lvl="1"/>
            <a:r>
              <a:rPr dirty="0" smtClean="0"/>
              <a:t>Both </a:t>
            </a:r>
            <a:r>
              <a:rPr dirty="0"/>
              <a:t>a format and a protocol</a:t>
            </a:r>
          </a:p>
          <a:p>
            <a:pPr lvl="1"/>
            <a:r>
              <a:rPr dirty="0" smtClean="0"/>
              <a:t>Binary</a:t>
            </a:r>
            <a:endParaRPr dirty="0"/>
          </a:p>
          <a:p>
            <a:pPr lvl="1"/>
            <a:r>
              <a:rPr dirty="0" smtClean="0"/>
              <a:t>No </a:t>
            </a:r>
            <a:r>
              <a:rPr dirty="0"/>
              <a:t>RPC, but </a:t>
            </a:r>
            <a:r>
              <a:rPr dirty="0" err="1"/>
              <a:t>gRPC</a:t>
            </a:r>
            <a:r>
              <a:rPr dirty="0"/>
              <a:t> framework exists to do RPC with </a:t>
            </a:r>
            <a:r>
              <a:rPr dirty="0" err="1"/>
              <a:t>protobuf</a:t>
            </a:r>
            <a:endParaRPr dirty="0"/>
          </a:p>
        </p:txBody>
      </p:sp>
      <p:pic>
        <p:nvPicPr>
          <p:cNvPr id="4" name="Picture 3" descr="protobuf.png"/>
          <p:cNvPicPr>
            <a:picLocks noChangeAspect="1"/>
          </p:cNvPicPr>
          <p:nvPr/>
        </p:nvPicPr>
        <p:blipFill>
          <a:blip r:embed="rId3"/>
          <a:stretch>
            <a:fillRect/>
          </a:stretch>
        </p:blipFill>
        <p:spPr>
          <a:xfrm>
            <a:off x="6382300" y="1320800"/>
            <a:ext cx="2159000" cy="1016000"/>
          </a:xfrm>
          <a:prstGeom prst="rect">
            <a:avLst/>
          </a:prstGeom>
        </p:spPr>
      </p:pic>
      <p:sp>
        <p:nvSpPr>
          <p:cNvPr id="5"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Thrift</a:t>
            </a:r>
          </a:p>
        </p:txBody>
      </p:sp>
      <p:sp>
        <p:nvSpPr>
          <p:cNvPr id="3" name="Content Placeholder 2"/>
          <p:cNvSpPr>
            <a:spLocks noGrp="1"/>
          </p:cNvSpPr>
          <p:nvPr>
            <p:ph idx="1"/>
          </p:nvPr>
        </p:nvSpPr>
        <p:spPr>
          <a:xfrm>
            <a:off x="371480" y="116963"/>
            <a:ext cx="8486775" cy="4074432"/>
          </a:xfrm>
        </p:spPr>
        <p:txBody>
          <a:bodyPr/>
          <a:lstStyle/>
          <a:p>
            <a:endParaRPr dirty="0"/>
          </a:p>
          <a:p>
            <a:endParaRPr dirty="0"/>
          </a:p>
          <a:p>
            <a:endParaRPr dirty="0"/>
          </a:p>
          <a:p>
            <a:pPr marL="0" lvl="1" indent="0">
              <a:buNone/>
            </a:pPr>
            <a:r>
              <a:rPr lang="en-US" dirty="0" smtClean="0"/>
              <a:t>Thrift:</a:t>
            </a:r>
          </a:p>
          <a:p>
            <a:pPr lvl="1"/>
            <a:r>
              <a:rPr dirty="0" smtClean="0"/>
              <a:t>Developed </a:t>
            </a:r>
            <a:r>
              <a:rPr dirty="0"/>
              <a:t>by Facebook</a:t>
            </a:r>
          </a:p>
          <a:p>
            <a:pPr lvl="1"/>
            <a:r>
              <a:rPr dirty="0" smtClean="0"/>
              <a:t>Both </a:t>
            </a:r>
            <a:r>
              <a:rPr dirty="0"/>
              <a:t>a format and a </a:t>
            </a:r>
            <a:r>
              <a:rPr dirty="0" smtClean="0"/>
              <a:t>protocol</a:t>
            </a:r>
            <a:endParaRPr dirty="0"/>
          </a:p>
          <a:p>
            <a:pPr lvl="1"/>
            <a:r>
              <a:rPr dirty="0" smtClean="0"/>
              <a:t>Binary</a:t>
            </a:r>
            <a:endParaRPr dirty="0"/>
          </a:p>
          <a:p>
            <a:pPr lvl="1"/>
            <a:r>
              <a:rPr dirty="0" smtClean="0"/>
              <a:t>Supports </a:t>
            </a:r>
            <a:r>
              <a:rPr lang="en-US" dirty="0" smtClean="0"/>
              <a:t>v</a:t>
            </a:r>
            <a:r>
              <a:rPr dirty="0" smtClean="0"/>
              <a:t>ersioning</a:t>
            </a:r>
            <a:endParaRPr dirty="0"/>
          </a:p>
        </p:txBody>
      </p:sp>
      <p:pic>
        <p:nvPicPr>
          <p:cNvPr id="4" name="Picture 3" descr="apache-thrift-logo.png"/>
          <p:cNvPicPr>
            <a:picLocks noChangeAspect="1"/>
          </p:cNvPicPr>
          <p:nvPr/>
        </p:nvPicPr>
        <p:blipFill>
          <a:blip r:embed="rId3"/>
          <a:stretch>
            <a:fillRect/>
          </a:stretch>
        </p:blipFill>
        <p:spPr>
          <a:xfrm>
            <a:off x="5138290" y="1562986"/>
            <a:ext cx="3505200" cy="762000"/>
          </a:xfrm>
          <a:prstGeom prst="rect">
            <a:avLst/>
          </a:prstGeom>
        </p:spPr>
      </p:pic>
      <p:sp>
        <p:nvSpPr>
          <p:cNvPr id="5"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Bond</a:t>
            </a:r>
          </a:p>
        </p:txBody>
      </p:sp>
      <p:sp>
        <p:nvSpPr>
          <p:cNvPr id="3" name="Content Placeholder 2"/>
          <p:cNvSpPr>
            <a:spLocks noGrp="1"/>
          </p:cNvSpPr>
          <p:nvPr>
            <p:ph idx="1"/>
          </p:nvPr>
        </p:nvSpPr>
        <p:spPr>
          <a:xfrm>
            <a:off x="392741" y="581616"/>
            <a:ext cx="8486775" cy="4074432"/>
          </a:xfrm>
        </p:spPr>
        <p:txBody>
          <a:bodyPr/>
          <a:lstStyle/>
          <a:p>
            <a:endParaRPr dirty="0"/>
          </a:p>
          <a:p>
            <a:endParaRPr dirty="0"/>
          </a:p>
          <a:p>
            <a:pPr marL="0" lvl="1" indent="0">
              <a:buNone/>
            </a:pPr>
            <a:r>
              <a:rPr lang="en-US" dirty="0" smtClean="0"/>
              <a:t>Bond:</a:t>
            </a:r>
          </a:p>
          <a:p>
            <a:pPr lvl="1"/>
            <a:r>
              <a:rPr dirty="0" smtClean="0"/>
              <a:t>Developed </a:t>
            </a:r>
            <a:r>
              <a:rPr dirty="0"/>
              <a:t>by Microsoft</a:t>
            </a:r>
          </a:p>
          <a:p>
            <a:pPr lvl="1"/>
            <a:r>
              <a:rPr dirty="0" smtClean="0"/>
              <a:t>Both </a:t>
            </a:r>
            <a:r>
              <a:rPr dirty="0"/>
              <a:t>a format and a protocol/RPC</a:t>
            </a:r>
          </a:p>
          <a:p>
            <a:pPr lvl="1"/>
            <a:r>
              <a:rPr dirty="0" smtClean="0"/>
              <a:t>Binary</a:t>
            </a:r>
            <a:endParaRPr dirty="0"/>
          </a:p>
        </p:txBody>
      </p:sp>
      <p:pic>
        <p:nvPicPr>
          <p:cNvPr id="6" name="Picture 5">
            <a:extLst>
              <a:ext uri="{FF2B5EF4-FFF2-40B4-BE49-F238E27FC236}">
                <a16:creationId xmlns="" xmlns:a16="http://schemas.microsoft.com/office/drawing/2014/main" id="{CF4B65CF-A9C6-D940-8B54-7AD807B89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858" y="3461896"/>
            <a:ext cx="6237807" cy="2863967"/>
          </a:xfrm>
          <a:prstGeom prst="rect">
            <a:avLst/>
          </a:prstGeom>
        </p:spPr>
      </p:pic>
      <p:pic>
        <p:nvPicPr>
          <p:cNvPr id="6146" name="Picture 2" descr="C:\Users\mjudge\Desktop\Bo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514" y="1110343"/>
            <a:ext cx="1988207" cy="124904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Avro</a:t>
            </a:r>
          </a:p>
        </p:txBody>
      </p:sp>
      <p:sp>
        <p:nvSpPr>
          <p:cNvPr id="3" name="Content Placeholder 2"/>
          <p:cNvSpPr>
            <a:spLocks noGrp="1"/>
          </p:cNvSpPr>
          <p:nvPr>
            <p:ph idx="1"/>
          </p:nvPr>
        </p:nvSpPr>
        <p:spPr>
          <a:xfrm>
            <a:off x="392741" y="570975"/>
            <a:ext cx="8486775" cy="4074432"/>
          </a:xfrm>
        </p:spPr>
        <p:txBody>
          <a:bodyPr/>
          <a:lstStyle/>
          <a:p>
            <a:endParaRPr dirty="0"/>
          </a:p>
          <a:p>
            <a:endParaRPr dirty="0"/>
          </a:p>
          <a:p>
            <a:pPr marL="0" lvl="1" indent="0">
              <a:buNone/>
            </a:pPr>
            <a:r>
              <a:rPr lang="en-US" dirty="0" smtClean="0"/>
              <a:t>Avro:</a:t>
            </a:r>
          </a:p>
          <a:p>
            <a:pPr lvl="1"/>
            <a:r>
              <a:rPr dirty="0" smtClean="0"/>
              <a:t>Mainly </a:t>
            </a:r>
            <a:r>
              <a:rPr dirty="0"/>
              <a:t>used in </a:t>
            </a:r>
            <a:r>
              <a:rPr dirty="0" smtClean="0"/>
              <a:t>Hadoop/Big </a:t>
            </a:r>
            <a:r>
              <a:rPr dirty="0"/>
              <a:t>Data</a:t>
            </a:r>
          </a:p>
          <a:p>
            <a:pPr lvl="1"/>
            <a:r>
              <a:rPr dirty="0" smtClean="0"/>
              <a:t>Supports </a:t>
            </a:r>
            <a:r>
              <a:rPr dirty="0"/>
              <a:t>RPC</a:t>
            </a:r>
          </a:p>
          <a:p>
            <a:pPr lvl="1"/>
            <a:r>
              <a:rPr dirty="0" smtClean="0"/>
              <a:t>Self-</a:t>
            </a:r>
            <a:r>
              <a:rPr lang="en-US" dirty="0" smtClean="0"/>
              <a:t>d</a:t>
            </a:r>
            <a:r>
              <a:rPr dirty="0" smtClean="0"/>
              <a:t>escribing</a:t>
            </a:r>
            <a:endParaRPr dirty="0"/>
          </a:p>
          <a:p>
            <a:pPr lvl="1"/>
            <a:r>
              <a:rPr dirty="0" smtClean="0"/>
              <a:t>Advanced </a:t>
            </a:r>
            <a:r>
              <a:rPr lang="en-US" dirty="0"/>
              <a:t>s</a:t>
            </a:r>
            <a:r>
              <a:rPr dirty="0" smtClean="0"/>
              <a:t>chema </a:t>
            </a:r>
            <a:r>
              <a:rPr lang="en-US" dirty="0"/>
              <a:t>e</a:t>
            </a:r>
            <a:r>
              <a:rPr dirty="0" smtClean="0"/>
              <a:t>volution </a:t>
            </a:r>
            <a:r>
              <a:rPr lang="en-US" dirty="0"/>
              <a:t>f</a:t>
            </a:r>
            <a:r>
              <a:rPr dirty="0" smtClean="0"/>
              <a:t>eatures</a:t>
            </a:r>
            <a:endParaRPr dirty="0"/>
          </a:p>
          <a:p>
            <a:pPr lvl="1"/>
            <a:r>
              <a:rPr dirty="0" smtClean="0"/>
              <a:t>Row-</a:t>
            </a:r>
            <a:r>
              <a:rPr lang="en-US" dirty="0" smtClean="0"/>
              <a:t>b</a:t>
            </a:r>
            <a:r>
              <a:rPr dirty="0" smtClean="0"/>
              <a:t>ased</a:t>
            </a:r>
            <a:endParaRPr dirty="0"/>
          </a:p>
        </p:txBody>
      </p:sp>
      <p:pic>
        <p:nvPicPr>
          <p:cNvPr id="4" name="Picture 3" descr="avro-logo.png"/>
          <p:cNvPicPr>
            <a:picLocks noChangeAspect="1"/>
          </p:cNvPicPr>
          <p:nvPr/>
        </p:nvPicPr>
        <p:blipFill>
          <a:blip r:embed="rId3"/>
          <a:stretch>
            <a:fillRect/>
          </a:stretch>
        </p:blipFill>
        <p:spPr>
          <a:xfrm>
            <a:off x="5786875" y="1414130"/>
            <a:ext cx="2981883" cy="928211"/>
          </a:xfrm>
          <a:prstGeom prst="rect">
            <a:avLst/>
          </a:prstGeom>
        </p:spPr>
      </p:pic>
      <p:pic>
        <p:nvPicPr>
          <p:cNvPr id="8" name="Picture 7">
            <a:extLst>
              <a:ext uri="{FF2B5EF4-FFF2-40B4-BE49-F238E27FC236}">
                <a16:creationId xmlns="" xmlns:a16="http://schemas.microsoft.com/office/drawing/2014/main" id="{8AF2B82E-42F5-124B-8AB6-F48E1735C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9148" y="3359888"/>
            <a:ext cx="6509706" cy="3017520"/>
          </a:xfrm>
          <a:prstGeom prst="rect">
            <a:avLst/>
          </a:prstGeom>
        </p:spPr>
      </p:pic>
      <p:sp>
        <p:nvSpPr>
          <p:cNvPr id="6"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Parquet</a:t>
            </a:r>
          </a:p>
        </p:txBody>
      </p:sp>
      <p:sp>
        <p:nvSpPr>
          <p:cNvPr id="3" name="Content Placeholder 2"/>
          <p:cNvSpPr>
            <a:spLocks noGrp="1"/>
          </p:cNvSpPr>
          <p:nvPr>
            <p:ph idx="1"/>
          </p:nvPr>
        </p:nvSpPr>
        <p:spPr>
          <a:xfrm>
            <a:off x="328947" y="496552"/>
            <a:ext cx="8486775" cy="4074432"/>
          </a:xfrm>
        </p:spPr>
        <p:txBody>
          <a:bodyPr/>
          <a:lstStyle/>
          <a:p>
            <a:endParaRPr dirty="0"/>
          </a:p>
          <a:p>
            <a:endParaRPr dirty="0"/>
          </a:p>
          <a:p>
            <a:r>
              <a:rPr dirty="0"/>
              <a:t> </a:t>
            </a:r>
            <a:r>
              <a:rPr lang="en-US" dirty="0" smtClean="0"/>
              <a:t>Parquet:</a:t>
            </a:r>
          </a:p>
          <a:p>
            <a:pPr lvl="1"/>
            <a:r>
              <a:rPr dirty="0" smtClean="0"/>
              <a:t>File </a:t>
            </a:r>
            <a:r>
              <a:rPr dirty="0"/>
              <a:t>and Serialization format</a:t>
            </a:r>
          </a:p>
          <a:p>
            <a:pPr lvl="1"/>
            <a:r>
              <a:rPr lang="en-US" dirty="0" smtClean="0"/>
              <a:t>U</a:t>
            </a:r>
            <a:r>
              <a:rPr dirty="0" smtClean="0"/>
              <a:t>ses </a:t>
            </a:r>
            <a:r>
              <a:rPr dirty="0"/>
              <a:t>Thrift for </a:t>
            </a:r>
            <a:r>
              <a:rPr dirty="0" smtClean="0"/>
              <a:t>RPC/</a:t>
            </a:r>
            <a:r>
              <a:rPr lang="en-US" dirty="0" smtClean="0"/>
              <a:t>p</a:t>
            </a:r>
            <a:r>
              <a:rPr dirty="0" smtClean="0"/>
              <a:t>rotocol</a:t>
            </a:r>
            <a:endParaRPr dirty="0"/>
          </a:p>
          <a:p>
            <a:pPr lvl="1"/>
            <a:r>
              <a:rPr dirty="0" smtClean="0"/>
              <a:t>Columnar</a:t>
            </a:r>
            <a:endParaRPr dirty="0"/>
          </a:p>
          <a:p>
            <a:pPr lvl="1"/>
            <a:r>
              <a:rPr dirty="0" smtClean="0"/>
              <a:t>Limited </a:t>
            </a:r>
            <a:r>
              <a:rPr lang="en-US" dirty="0"/>
              <a:t>s</a:t>
            </a:r>
            <a:r>
              <a:rPr dirty="0" smtClean="0"/>
              <a:t>chema </a:t>
            </a:r>
            <a:r>
              <a:rPr lang="en-US" dirty="0" smtClean="0"/>
              <a:t>e</a:t>
            </a:r>
            <a:r>
              <a:rPr dirty="0" smtClean="0"/>
              <a:t>volution</a:t>
            </a:r>
            <a:endParaRPr dirty="0"/>
          </a:p>
          <a:p>
            <a:pPr lvl="1"/>
            <a:r>
              <a:rPr dirty="0" smtClean="0"/>
              <a:t>Self-</a:t>
            </a:r>
            <a:r>
              <a:rPr lang="en-US" dirty="0" smtClean="0"/>
              <a:t>d</a:t>
            </a:r>
            <a:r>
              <a:rPr dirty="0" smtClean="0"/>
              <a:t>escribing</a:t>
            </a:r>
            <a:endParaRPr dirty="0"/>
          </a:p>
        </p:txBody>
      </p:sp>
      <p:pic>
        <p:nvPicPr>
          <p:cNvPr id="4" name="Picture 3" descr="parquet_logo.png"/>
          <p:cNvPicPr>
            <a:picLocks noChangeAspect="1"/>
          </p:cNvPicPr>
          <p:nvPr/>
        </p:nvPicPr>
        <p:blipFill>
          <a:blip r:embed="rId3"/>
          <a:stretch>
            <a:fillRect/>
          </a:stretch>
        </p:blipFill>
        <p:spPr>
          <a:xfrm>
            <a:off x="6467360" y="1531088"/>
            <a:ext cx="2387600" cy="635000"/>
          </a:xfrm>
          <a:prstGeom prst="rect">
            <a:avLst/>
          </a:prstGeom>
        </p:spPr>
      </p:pic>
      <p:sp>
        <p:nvSpPr>
          <p:cNvPr id="5"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a:t>
            </a:r>
          </a:p>
        </p:txBody>
      </p:sp>
      <p:sp>
        <p:nvSpPr>
          <p:cNvPr id="3" name="Content Placeholder 2"/>
          <p:cNvSpPr>
            <a:spLocks noGrp="1"/>
          </p:cNvSpPr>
          <p:nvPr>
            <p:ph idx="1"/>
          </p:nvPr>
        </p:nvSpPr>
        <p:spPr/>
        <p:txBody>
          <a:bodyPr/>
          <a:lstStyle/>
          <a:p>
            <a:endParaRPr/>
          </a:p>
          <a:p>
            <a:endParaRPr/>
          </a:p>
          <a:p>
            <a:endParaRPr/>
          </a:p>
          <a:p>
            <a:endParaRPr/>
          </a:p>
          <a:p>
            <a:endParaRPr/>
          </a:p>
          <a:p>
            <a:endParaRPr/>
          </a:p>
          <a:p>
            <a:endParaRPr/>
          </a:p>
          <a:p>
            <a:endParaRPr/>
          </a:p>
          <a:p>
            <a:endParaRPr/>
          </a:p>
          <a:p>
            <a:endParaRPr/>
          </a:p>
          <a:p>
            <a:endParaRPr/>
          </a:p>
          <a:p>
            <a:endParaRPr/>
          </a:p>
          <a:p>
            <a:endParaRPr/>
          </a:p>
        </p:txBody>
      </p:sp>
      <p:graphicFrame>
        <p:nvGraphicFramePr>
          <p:cNvPr id="4" name="Table 3"/>
          <p:cNvGraphicFramePr>
            <a:graphicFrameLocks noGrp="1"/>
          </p:cNvGraphicFramePr>
          <p:nvPr>
            <p:extLst>
              <p:ext uri="{D42A27DB-BD31-4B8C-83A1-F6EECF244321}">
                <p14:modId xmlns:p14="http://schemas.microsoft.com/office/powerpoint/2010/main" val="3131283959"/>
              </p:ext>
            </p:extLst>
          </p:nvPr>
        </p:nvGraphicFramePr>
        <p:xfrm>
          <a:off x="85062" y="1562986"/>
          <a:ext cx="8973878" cy="4160520"/>
        </p:xfrm>
        <a:graphic>
          <a:graphicData uri="http://schemas.openxmlformats.org/drawingml/2006/table">
            <a:tbl>
              <a:tblPr firstRow="1" bandRow="1">
                <a:tableStyleId>{5C22544A-7EE6-4342-B048-85BDC9FD1C3A}</a:tableStyleId>
              </a:tblPr>
              <a:tblGrid>
                <a:gridCol w="861236">
                  <a:extLst>
                    <a:ext uri="{9D8B030D-6E8A-4147-A177-3AD203B41FA5}">
                      <a16:colId xmlns="" xmlns:a16="http://schemas.microsoft.com/office/drawing/2014/main" val="20000"/>
                    </a:ext>
                  </a:extLst>
                </a:gridCol>
                <a:gridCol w="882502">
                  <a:extLst>
                    <a:ext uri="{9D8B030D-6E8A-4147-A177-3AD203B41FA5}">
                      <a16:colId xmlns="" xmlns:a16="http://schemas.microsoft.com/office/drawing/2014/main" val="20001"/>
                    </a:ext>
                  </a:extLst>
                </a:gridCol>
                <a:gridCol w="563526">
                  <a:extLst>
                    <a:ext uri="{9D8B030D-6E8A-4147-A177-3AD203B41FA5}">
                      <a16:colId xmlns="" xmlns:a16="http://schemas.microsoft.com/office/drawing/2014/main" val="20002"/>
                    </a:ext>
                  </a:extLst>
                </a:gridCol>
                <a:gridCol w="1116418">
                  <a:extLst>
                    <a:ext uri="{9D8B030D-6E8A-4147-A177-3AD203B41FA5}">
                      <a16:colId xmlns="" xmlns:a16="http://schemas.microsoft.com/office/drawing/2014/main" val="20003"/>
                    </a:ext>
                  </a:extLst>
                </a:gridCol>
                <a:gridCol w="1424763">
                  <a:extLst>
                    <a:ext uri="{9D8B030D-6E8A-4147-A177-3AD203B41FA5}">
                      <a16:colId xmlns="" xmlns:a16="http://schemas.microsoft.com/office/drawing/2014/main" val="20004"/>
                    </a:ext>
                  </a:extLst>
                </a:gridCol>
                <a:gridCol w="883241">
                  <a:extLst>
                    <a:ext uri="{9D8B030D-6E8A-4147-A177-3AD203B41FA5}">
                      <a16:colId xmlns="" xmlns:a16="http://schemas.microsoft.com/office/drawing/2014/main" val="20005"/>
                    </a:ext>
                  </a:extLst>
                </a:gridCol>
                <a:gridCol w="1247996">
                  <a:extLst>
                    <a:ext uri="{9D8B030D-6E8A-4147-A177-3AD203B41FA5}">
                      <a16:colId xmlns="" xmlns:a16="http://schemas.microsoft.com/office/drawing/2014/main" val="20006"/>
                    </a:ext>
                  </a:extLst>
                </a:gridCol>
                <a:gridCol w="1090826">
                  <a:extLst>
                    <a:ext uri="{9D8B030D-6E8A-4147-A177-3AD203B41FA5}">
                      <a16:colId xmlns="" xmlns:a16="http://schemas.microsoft.com/office/drawing/2014/main" val="20007"/>
                    </a:ext>
                  </a:extLst>
                </a:gridCol>
                <a:gridCol w="903370">
                  <a:extLst>
                    <a:ext uri="{9D8B030D-6E8A-4147-A177-3AD203B41FA5}">
                      <a16:colId xmlns="" xmlns:a16="http://schemas.microsoft.com/office/drawing/2014/main" val="20008"/>
                    </a:ext>
                  </a:extLst>
                </a:gridCol>
              </a:tblGrid>
              <a:tr h="457200">
                <a:tc>
                  <a:txBody>
                    <a:bodyPr/>
                    <a:lstStyle/>
                    <a:p>
                      <a:endParaRPr/>
                    </a:p>
                  </a:txBody>
                  <a:tcPr/>
                </a:tc>
                <a:tc>
                  <a:txBody>
                    <a:bodyPr/>
                    <a:lstStyle/>
                    <a:p>
                      <a:r>
                        <a:t>Protocol</a:t>
                      </a:r>
                    </a:p>
                  </a:txBody>
                  <a:tcPr/>
                </a:tc>
                <a:tc>
                  <a:txBody>
                    <a:bodyPr/>
                    <a:lstStyle/>
                    <a:p>
                      <a:r>
                        <a:t>RPC</a:t>
                      </a:r>
                    </a:p>
                  </a:txBody>
                  <a:tcPr/>
                </a:tc>
                <a:tc>
                  <a:txBody>
                    <a:bodyPr/>
                    <a:lstStyle/>
                    <a:p>
                      <a:r>
                        <a:t>Human Readable?</a:t>
                      </a:r>
                    </a:p>
                  </a:txBody>
                  <a:tcPr/>
                </a:tc>
                <a:tc>
                  <a:txBody>
                    <a:bodyPr/>
                    <a:lstStyle/>
                    <a:p>
                      <a:r>
                        <a:rPr dirty="0"/>
                        <a:t>Self Describing</a:t>
                      </a:r>
                    </a:p>
                  </a:txBody>
                  <a:tcPr/>
                </a:tc>
                <a:tc>
                  <a:txBody>
                    <a:bodyPr/>
                    <a:lstStyle/>
                    <a:p>
                      <a:r>
                        <a:t>Binary</a:t>
                      </a:r>
                    </a:p>
                  </a:txBody>
                  <a:tcPr/>
                </a:tc>
                <a:tc>
                  <a:txBody>
                    <a:bodyPr/>
                    <a:lstStyle/>
                    <a:p>
                      <a:r>
                        <a:t>Compressed</a:t>
                      </a:r>
                    </a:p>
                  </a:txBody>
                  <a:tcPr/>
                </a:tc>
                <a:tc>
                  <a:txBody>
                    <a:bodyPr/>
                    <a:lstStyle/>
                    <a:p>
                      <a:r>
                        <a:t>Schema Evolution</a:t>
                      </a:r>
                    </a:p>
                  </a:txBody>
                  <a:tcPr/>
                </a:tc>
                <a:tc>
                  <a:txBody>
                    <a:bodyPr/>
                    <a:lstStyle/>
                    <a:p>
                      <a:r>
                        <a:t>Storage</a:t>
                      </a:r>
                    </a:p>
                  </a:txBody>
                  <a:tcPr/>
                </a:tc>
                <a:extLst>
                  <a:ext uri="{0D108BD9-81ED-4DB2-BD59-A6C34878D82A}">
                    <a16:rowId xmlns="" xmlns:a16="http://schemas.microsoft.com/office/drawing/2014/main" val="10000"/>
                  </a:ext>
                </a:extLst>
              </a:tr>
              <a:tr h="457200">
                <a:tc>
                  <a:txBody>
                    <a:bodyPr/>
                    <a:lstStyle/>
                    <a:p>
                      <a:r>
                        <a:t>XML</a:t>
                      </a:r>
                    </a:p>
                  </a:txBody>
                  <a:tcPr/>
                </a:tc>
                <a:tc>
                  <a:txBody>
                    <a:bodyPr/>
                    <a:lstStyle/>
                    <a:p>
                      <a:r>
                        <a:t>No</a:t>
                      </a:r>
                    </a:p>
                  </a:txBody>
                  <a:tcPr/>
                </a:tc>
                <a:tc>
                  <a:txBody>
                    <a:bodyPr/>
                    <a:lstStyle/>
                    <a:p>
                      <a:r>
                        <a:t>No</a:t>
                      </a:r>
                    </a:p>
                  </a:txBody>
                  <a:tcPr/>
                </a:tc>
                <a:tc>
                  <a:txBody>
                    <a:bodyPr/>
                    <a:lstStyle/>
                    <a:p>
                      <a:r>
                        <a:t>Yes</a:t>
                      </a:r>
                    </a:p>
                  </a:txBody>
                  <a:tcPr/>
                </a:tc>
                <a:tc>
                  <a:txBody>
                    <a:bodyPr/>
                    <a:lstStyle/>
                    <a:p>
                      <a:r>
                        <a:t>Optional</a:t>
                      </a:r>
                    </a:p>
                  </a:txBody>
                  <a:tcPr/>
                </a:tc>
                <a:tc>
                  <a:txBody>
                    <a:bodyPr/>
                    <a:lstStyle/>
                    <a:p>
                      <a:r>
                        <a:t>No</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 xmlns:a16="http://schemas.microsoft.com/office/drawing/2014/main" val="10001"/>
                  </a:ext>
                </a:extLst>
              </a:tr>
              <a:tr h="457200">
                <a:tc>
                  <a:txBody>
                    <a:bodyPr/>
                    <a:lstStyle/>
                    <a:p>
                      <a:r>
                        <a:t>JSON</a:t>
                      </a:r>
                    </a:p>
                  </a:txBody>
                  <a:tcPr/>
                </a:tc>
                <a:tc>
                  <a:txBody>
                    <a:bodyPr/>
                    <a:lstStyle/>
                    <a:p>
                      <a:r>
                        <a:t>No</a:t>
                      </a:r>
                    </a:p>
                  </a:txBody>
                  <a:tcPr/>
                </a:tc>
                <a:tc>
                  <a:txBody>
                    <a:bodyPr/>
                    <a:lstStyle/>
                    <a:p>
                      <a:r>
                        <a:t>No</a:t>
                      </a:r>
                    </a:p>
                  </a:txBody>
                  <a:tcPr/>
                </a:tc>
                <a:tc>
                  <a:txBody>
                    <a:bodyPr/>
                    <a:lstStyle/>
                    <a:p>
                      <a:r>
                        <a:t>Yes</a:t>
                      </a:r>
                    </a:p>
                  </a:txBody>
                  <a:tcPr/>
                </a:tc>
                <a:tc>
                  <a:txBody>
                    <a:bodyPr/>
                    <a:lstStyle/>
                    <a:p>
                      <a:r>
                        <a:t>Optional</a:t>
                      </a:r>
                    </a:p>
                  </a:txBody>
                  <a:tcPr/>
                </a:tc>
                <a:tc>
                  <a:txBody>
                    <a:bodyPr/>
                    <a:lstStyle/>
                    <a:p>
                      <a:r>
                        <a:t>No</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 xmlns:a16="http://schemas.microsoft.com/office/drawing/2014/main" val="10002"/>
                  </a:ext>
                </a:extLst>
              </a:tr>
              <a:tr h="457200">
                <a:tc>
                  <a:txBody>
                    <a:bodyPr/>
                    <a:lstStyle/>
                    <a:p>
                      <a:r>
                        <a:t>BSON</a:t>
                      </a:r>
                    </a:p>
                  </a:txBody>
                  <a:tcPr/>
                </a:tc>
                <a:tc>
                  <a:txBody>
                    <a:bodyPr/>
                    <a:lstStyle/>
                    <a:p>
                      <a:r>
                        <a:t>No</a:t>
                      </a:r>
                    </a:p>
                  </a:txBody>
                  <a:tcPr/>
                </a:tc>
                <a:tc>
                  <a:txBody>
                    <a:bodyPr/>
                    <a:lstStyle/>
                    <a:p>
                      <a:r>
                        <a:t>No</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 xmlns:a16="http://schemas.microsoft.com/office/drawing/2014/main" val="10003"/>
                  </a:ext>
                </a:extLst>
              </a:tr>
              <a:tr h="457200">
                <a:tc>
                  <a:txBody>
                    <a:bodyPr/>
                    <a:lstStyle/>
                    <a:p>
                      <a:r>
                        <a:t>Thrift</a:t>
                      </a:r>
                    </a:p>
                  </a:txBody>
                  <a:tcPr/>
                </a:tc>
                <a:tc>
                  <a:txBody>
                    <a:bodyPr/>
                    <a:lstStyle/>
                    <a:p>
                      <a:r>
                        <a:t>Yes</a:t>
                      </a:r>
                    </a:p>
                  </a:txBody>
                  <a:tcPr/>
                </a:tc>
                <a:tc>
                  <a:txBody>
                    <a:bodyPr/>
                    <a:lstStyle/>
                    <a:p>
                      <a:r>
                        <a:t>Yes</a:t>
                      </a:r>
                    </a:p>
                  </a:txBody>
                  <a:tcPr/>
                </a:tc>
                <a:tc>
                  <a:txBody>
                    <a:bodyPr/>
                    <a:lstStyle/>
                    <a:p>
                      <a:r>
                        <a:t>No</a:t>
                      </a:r>
                    </a:p>
                  </a:txBody>
                  <a:tcPr/>
                </a:tc>
                <a:tc>
                  <a:txBody>
                    <a:bodyPr/>
                    <a:lstStyle/>
                    <a:p>
                      <a:r>
                        <a:t>No</a:t>
                      </a:r>
                    </a:p>
                  </a:txBody>
                  <a:tcPr/>
                </a:tc>
                <a:tc>
                  <a:txBody>
                    <a:bodyPr/>
                    <a:lstStyle/>
                    <a:p>
                      <a:r>
                        <a:t>Yes</a:t>
                      </a:r>
                    </a:p>
                  </a:txBody>
                  <a:tcPr/>
                </a:tc>
                <a:tc>
                  <a:txBody>
                    <a:bodyPr/>
                    <a:lstStyle/>
                    <a:p>
                      <a:r>
                        <a:t>No</a:t>
                      </a:r>
                    </a:p>
                  </a:txBody>
                  <a:tcPr/>
                </a:tc>
                <a:tc>
                  <a:txBody>
                    <a:bodyPr/>
                    <a:lstStyle/>
                    <a:p>
                      <a:r>
                        <a:t>No</a:t>
                      </a:r>
                    </a:p>
                  </a:txBody>
                  <a:tcPr/>
                </a:tc>
                <a:tc>
                  <a:txBody>
                    <a:bodyPr/>
                    <a:lstStyle/>
                    <a:p>
                      <a:r>
                        <a:t>Row</a:t>
                      </a:r>
                    </a:p>
                  </a:txBody>
                  <a:tcPr/>
                </a:tc>
                <a:extLst>
                  <a:ext uri="{0D108BD9-81ED-4DB2-BD59-A6C34878D82A}">
                    <a16:rowId xmlns="" xmlns:a16="http://schemas.microsoft.com/office/drawing/2014/main" val="10004"/>
                  </a:ext>
                </a:extLst>
              </a:tr>
              <a:tr h="457200">
                <a:tc>
                  <a:txBody>
                    <a:bodyPr/>
                    <a:lstStyle/>
                    <a:p>
                      <a:r>
                        <a:t>Bond</a:t>
                      </a:r>
                    </a:p>
                  </a:txBody>
                  <a:tcPr/>
                </a:tc>
                <a:tc>
                  <a:txBody>
                    <a:bodyPr/>
                    <a:lstStyle/>
                    <a:p>
                      <a:r>
                        <a:t>Yes</a:t>
                      </a:r>
                    </a:p>
                  </a:txBody>
                  <a:tcPr/>
                </a:tc>
                <a:tc>
                  <a:txBody>
                    <a:bodyPr/>
                    <a:lstStyle/>
                    <a:p>
                      <a:r>
                        <a:t>Yes</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 xmlns:a16="http://schemas.microsoft.com/office/drawing/2014/main" val="10005"/>
                  </a:ext>
                </a:extLst>
              </a:tr>
              <a:tr h="457200">
                <a:tc>
                  <a:txBody>
                    <a:bodyPr/>
                    <a:lstStyle/>
                    <a:p>
                      <a:r>
                        <a:rPr dirty="0"/>
                        <a:t>Protobuf</a:t>
                      </a:r>
                    </a:p>
                  </a:txBody>
                  <a:tcPr/>
                </a:tc>
                <a:tc>
                  <a:txBody>
                    <a:bodyPr/>
                    <a:lstStyle/>
                    <a:p>
                      <a:r>
                        <a:t>Yes</a:t>
                      </a:r>
                    </a:p>
                  </a:txBody>
                  <a:tcPr/>
                </a:tc>
                <a:tc>
                  <a:txBody>
                    <a:bodyPr/>
                    <a:lstStyle/>
                    <a:p>
                      <a:r>
                        <a:t>No</a:t>
                      </a:r>
                    </a:p>
                  </a:txBody>
                  <a:tcPr/>
                </a:tc>
                <a:tc>
                  <a:txBody>
                    <a:bodyPr/>
                    <a:lstStyle/>
                    <a:p>
                      <a:r>
                        <a:t>No</a:t>
                      </a:r>
                    </a:p>
                  </a:txBody>
                  <a:tcPr/>
                </a:tc>
                <a:tc>
                  <a:txBody>
                    <a:bodyPr/>
                    <a:lstStyle/>
                    <a:p>
                      <a:r>
                        <a:t>Optional</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 xmlns:a16="http://schemas.microsoft.com/office/drawing/2014/main" val="10006"/>
                  </a:ext>
                </a:extLst>
              </a:tr>
              <a:tr h="457200">
                <a:tc>
                  <a:txBody>
                    <a:bodyPr/>
                    <a:lstStyle/>
                    <a:p>
                      <a:r>
                        <a:t>Avro</a:t>
                      </a:r>
                    </a:p>
                  </a:txBody>
                  <a:tcPr/>
                </a:tc>
                <a:tc>
                  <a:txBody>
                    <a:bodyPr/>
                    <a:lstStyle/>
                    <a:p>
                      <a:r>
                        <a:t>Yes</a:t>
                      </a:r>
                    </a:p>
                  </a:txBody>
                  <a:tcPr/>
                </a:tc>
                <a:tc>
                  <a:txBody>
                    <a:bodyPr/>
                    <a:lstStyle/>
                    <a:p>
                      <a:r>
                        <a:t>Yes</a:t>
                      </a:r>
                    </a:p>
                  </a:txBody>
                  <a:tcPr/>
                </a:tc>
                <a:tc>
                  <a:txBody>
                    <a:bodyPr/>
                    <a:lstStyle/>
                    <a:p>
                      <a:r>
                        <a:t>No</a:t>
                      </a:r>
                    </a:p>
                  </a:txBody>
                  <a:tcPr/>
                </a:tc>
                <a:tc>
                  <a:txBody>
                    <a:bodyPr/>
                    <a:lstStyle/>
                    <a:p>
                      <a:r>
                        <a:t>Yes</a:t>
                      </a:r>
                    </a:p>
                  </a:txBody>
                  <a:tcPr/>
                </a:tc>
                <a:tc>
                  <a:txBody>
                    <a:bodyPr/>
                    <a:lstStyle/>
                    <a:p>
                      <a:r>
                        <a:t>Yes</a:t>
                      </a:r>
                    </a:p>
                  </a:txBody>
                  <a:tcPr/>
                </a:tc>
                <a:tc>
                  <a:txBody>
                    <a:bodyPr/>
                    <a:lstStyle/>
                    <a:p>
                      <a:r>
                        <a:t>No</a:t>
                      </a:r>
                    </a:p>
                  </a:txBody>
                  <a:tcPr/>
                </a:tc>
                <a:tc>
                  <a:txBody>
                    <a:bodyPr/>
                    <a:lstStyle/>
                    <a:p>
                      <a:r>
                        <a:t>Yes</a:t>
                      </a:r>
                    </a:p>
                  </a:txBody>
                  <a:tcPr/>
                </a:tc>
                <a:tc>
                  <a:txBody>
                    <a:bodyPr/>
                    <a:lstStyle/>
                    <a:p>
                      <a:r>
                        <a:t>Row</a:t>
                      </a:r>
                    </a:p>
                  </a:txBody>
                  <a:tcPr/>
                </a:tc>
                <a:extLst>
                  <a:ext uri="{0D108BD9-81ED-4DB2-BD59-A6C34878D82A}">
                    <a16:rowId xmlns="" xmlns:a16="http://schemas.microsoft.com/office/drawing/2014/main" val="10007"/>
                  </a:ext>
                </a:extLst>
              </a:tr>
              <a:tr h="457200">
                <a:tc>
                  <a:txBody>
                    <a:bodyPr/>
                    <a:lstStyle/>
                    <a:p>
                      <a:r>
                        <a:t>Parquet</a:t>
                      </a:r>
                    </a:p>
                  </a:txBody>
                  <a:tcPr/>
                </a:tc>
                <a:tc>
                  <a:txBody>
                    <a:bodyPr/>
                    <a:lstStyle/>
                    <a:p>
                      <a:r>
                        <a:t>No</a:t>
                      </a:r>
                    </a:p>
                  </a:txBody>
                  <a:tcPr/>
                </a:tc>
                <a:tc>
                  <a:txBody>
                    <a:bodyPr/>
                    <a:lstStyle/>
                    <a:p>
                      <a:r>
                        <a:t>No</a:t>
                      </a:r>
                    </a:p>
                  </a:txBody>
                  <a:tcPr/>
                </a:tc>
                <a:tc>
                  <a:txBody>
                    <a:bodyPr/>
                    <a:lstStyle/>
                    <a:p>
                      <a:r>
                        <a:t>No</a:t>
                      </a:r>
                    </a:p>
                  </a:txBody>
                  <a:tcPr/>
                </a:tc>
                <a:tc>
                  <a:txBody>
                    <a:bodyPr/>
                    <a:lstStyle/>
                    <a:p>
                      <a:r>
                        <a:t>Yes</a:t>
                      </a:r>
                    </a:p>
                  </a:txBody>
                  <a:tcPr/>
                </a:tc>
                <a:tc>
                  <a:txBody>
                    <a:bodyPr/>
                    <a:lstStyle/>
                    <a:p>
                      <a:r>
                        <a:t>Yes</a:t>
                      </a:r>
                    </a:p>
                  </a:txBody>
                  <a:tcPr/>
                </a:tc>
                <a:tc>
                  <a:txBody>
                    <a:bodyPr/>
                    <a:lstStyle/>
                    <a:p>
                      <a:r>
                        <a:t>Yes</a:t>
                      </a:r>
                    </a:p>
                  </a:txBody>
                  <a:tcPr/>
                </a:tc>
                <a:tc>
                  <a:txBody>
                    <a:bodyPr/>
                    <a:lstStyle/>
                    <a:p>
                      <a:r>
                        <a:t>Limited</a:t>
                      </a:r>
                    </a:p>
                  </a:txBody>
                  <a:tcPr/>
                </a:tc>
                <a:tc>
                  <a:txBody>
                    <a:bodyPr/>
                    <a:lstStyle/>
                    <a:p>
                      <a:r>
                        <a:rPr dirty="0"/>
                        <a:t>Column</a:t>
                      </a:r>
                    </a:p>
                  </a:txBody>
                  <a:tcPr/>
                </a:tc>
                <a:extLst>
                  <a:ext uri="{0D108BD9-81ED-4DB2-BD59-A6C34878D82A}">
                    <a16:rowId xmlns="" xmlns:a16="http://schemas.microsoft.com/office/drawing/2014/main" val="10008"/>
                  </a:ext>
                </a:extLst>
              </a:tr>
            </a:tbl>
          </a:graphicData>
        </a:graphic>
      </p:graphicFrame>
      <p:sp>
        <p:nvSpPr>
          <p:cNvPr id="5"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Protocols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an API?</a:t>
            </a:r>
          </a:p>
        </p:txBody>
      </p:sp>
      <p:sp>
        <p:nvSpPr>
          <p:cNvPr id="5" name="Rectangle 7"/>
          <p:cNvSpPr txBox="1">
            <a:spLocks noChangeArrowheads="1"/>
          </p:cNvSpPr>
          <p:nvPr/>
        </p:nvSpPr>
        <p:spPr bwMode="gray">
          <a:xfrm>
            <a:off x="456449" y="1303199"/>
            <a:ext cx="8231103" cy="5269051"/>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smtClean="0"/>
              <a:t>API stands for Application Programming Interface.</a:t>
            </a:r>
          </a:p>
          <a:p>
            <a:pPr lvl="1"/>
            <a:r>
              <a:rPr lang="en-US" dirty="0" smtClean="0"/>
              <a:t>It is a means for allowing developers (not users) to access </a:t>
            </a:r>
            <a:r>
              <a:rPr lang="en-US" dirty="0" smtClean="0"/>
              <a:t>functionality.</a:t>
            </a:r>
            <a:endParaRPr lang="en-US" dirty="0" smtClean="0"/>
          </a:p>
          <a:p>
            <a:pPr lvl="1"/>
            <a:r>
              <a:rPr lang="en-US" dirty="0" smtClean="0"/>
              <a:t>A good API should shield the user from the app </a:t>
            </a:r>
            <a:r>
              <a:rPr lang="en-US" dirty="0" smtClean="0"/>
              <a:t>internals.</a:t>
            </a:r>
            <a:endParaRPr lang="en-US" dirty="0" smtClean="0"/>
          </a:p>
          <a:p>
            <a:pPr lvl="1"/>
            <a:endParaRPr lang="en-US" dirty="0" smtClean="0"/>
          </a:p>
          <a:p>
            <a:pPr lvl="2"/>
            <a:endParaRPr lang="en-US" dirty="0" smtClean="0"/>
          </a:p>
        </p:txBody>
      </p:sp>
      <p:pic>
        <p:nvPicPr>
          <p:cNvPr id="1026" name="Picture 2" descr="C:\Users\mjudge\Downloads\stock-photo-3d-black-desktop-computer-wi-158957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271" y="3057948"/>
            <a:ext cx="4201458" cy="280160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9"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SOAP</a:t>
            </a:r>
            <a:r>
              <a:rPr lang="en-US" dirty="0" smtClean="0"/>
              <a:t>, REST, and GRPC</a:t>
            </a:r>
            <a:endParaRPr dirty="0"/>
          </a:p>
        </p:txBody>
      </p:sp>
      <p:sp>
        <p:nvSpPr>
          <p:cNvPr id="6" name="Text Placeholder 5"/>
          <p:cNvSpPr>
            <a:spLocks noGrp="1"/>
          </p:cNvSpPr>
          <p:nvPr>
            <p:ph type="body" sz="quarter" idx="14"/>
          </p:nvPr>
        </p:nvSpPr>
        <p:spPr/>
        <p:txBody>
          <a:bodyPr/>
          <a:lstStyle/>
          <a:p>
            <a:r>
              <a:rPr lang="en-US" sz="3200" dirty="0" smtClean="0"/>
              <a:t>SOAP</a:t>
            </a:r>
            <a:endParaRPr lang="en-US" dirty="0"/>
          </a:p>
        </p:txBody>
      </p:sp>
      <p:sp>
        <p:nvSpPr>
          <p:cNvPr id="7" name="Text Placeholder 6"/>
          <p:cNvSpPr>
            <a:spLocks noGrp="1"/>
          </p:cNvSpPr>
          <p:nvPr>
            <p:ph type="body" sz="quarter" idx="15"/>
          </p:nvPr>
        </p:nvSpPr>
        <p:spPr/>
        <p:txBody>
          <a:bodyPr/>
          <a:lstStyle/>
          <a:p>
            <a:r>
              <a:rPr lang="en-US" sz="3200" dirty="0" smtClean="0"/>
              <a:t>REST</a:t>
            </a:r>
            <a:endParaRPr lang="en-US" sz="3600" dirty="0"/>
          </a:p>
        </p:txBody>
      </p:sp>
      <p:sp>
        <p:nvSpPr>
          <p:cNvPr id="8" name="Text Placeholder 7"/>
          <p:cNvSpPr>
            <a:spLocks noGrp="1"/>
          </p:cNvSpPr>
          <p:nvPr>
            <p:ph type="body" sz="quarter" idx="16"/>
          </p:nvPr>
        </p:nvSpPr>
        <p:spPr/>
        <p:txBody>
          <a:bodyPr/>
          <a:lstStyle/>
          <a:p>
            <a:r>
              <a:rPr lang="en-US" sz="3200" dirty="0" smtClean="0"/>
              <a:t>GRPC</a:t>
            </a:r>
            <a:endParaRPr lang="en-US" dirty="0"/>
          </a:p>
        </p:txBody>
      </p:sp>
      <p:sp>
        <p:nvSpPr>
          <p:cNvPr id="3" name="Content Placeholder 2"/>
          <p:cNvSpPr>
            <a:spLocks noGrp="1"/>
          </p:cNvSpPr>
          <p:nvPr>
            <p:ph sz="half" idx="1"/>
          </p:nvPr>
        </p:nvSpPr>
        <p:spPr/>
        <p:txBody>
          <a:bodyPr/>
          <a:lstStyle/>
          <a:p>
            <a:r>
              <a:rPr dirty="0" smtClean="0"/>
              <a:t>SOAP </a:t>
            </a:r>
            <a:r>
              <a:rPr dirty="0"/>
              <a:t>uses XML</a:t>
            </a:r>
          </a:p>
          <a:p>
            <a:r>
              <a:rPr dirty="0" smtClean="0"/>
              <a:t>Describes </a:t>
            </a:r>
            <a:r>
              <a:rPr dirty="0"/>
              <a:t>service using WSDL file</a:t>
            </a:r>
          </a:p>
          <a:p>
            <a:r>
              <a:rPr dirty="0" smtClean="0"/>
              <a:t>Not </a:t>
            </a:r>
            <a:r>
              <a:rPr dirty="0"/>
              <a:t>often used in modern era</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sp>
        <p:nvSpPr>
          <p:cNvPr id="9" name="Content Placeholder 8"/>
          <p:cNvSpPr>
            <a:spLocks noGrp="1"/>
          </p:cNvSpPr>
          <p:nvPr>
            <p:ph sz="half" idx="17"/>
          </p:nvPr>
        </p:nvSpPr>
        <p:spPr/>
        <p:txBody>
          <a:bodyPr/>
          <a:lstStyle/>
          <a:p>
            <a:r>
              <a:rPr lang="en-US" dirty="0"/>
              <a:t>REST is technically not a protocol</a:t>
            </a:r>
          </a:p>
          <a:p>
            <a:r>
              <a:rPr lang="en-US" dirty="0"/>
              <a:t> REST can use any serialization</a:t>
            </a:r>
          </a:p>
          <a:p>
            <a:pPr lvl="1"/>
            <a:r>
              <a:rPr lang="en-US" dirty="0"/>
              <a:t> JSON</a:t>
            </a:r>
          </a:p>
          <a:p>
            <a:pPr lvl="1"/>
            <a:r>
              <a:rPr lang="en-US" dirty="0"/>
              <a:t> Protobuf</a:t>
            </a:r>
          </a:p>
          <a:p>
            <a:r>
              <a:rPr lang="en-US" dirty="0"/>
              <a:t> REST does NOT use RPC</a:t>
            </a:r>
          </a:p>
          <a:p>
            <a:endParaRPr lang="en-US" dirty="0"/>
          </a:p>
        </p:txBody>
      </p:sp>
      <p:sp>
        <p:nvSpPr>
          <p:cNvPr id="10" name="Content Placeholder 9"/>
          <p:cNvSpPr>
            <a:spLocks noGrp="1"/>
          </p:cNvSpPr>
          <p:nvPr>
            <p:ph sz="half" idx="18"/>
          </p:nvPr>
        </p:nvSpPr>
        <p:spPr>
          <a:xfrm>
            <a:off x="6087834" y="4405085"/>
            <a:ext cx="2606040" cy="1500413"/>
          </a:xfrm>
        </p:spPr>
        <p:txBody>
          <a:bodyPr/>
          <a:lstStyle/>
          <a:p>
            <a:r>
              <a:rPr lang="en-US" dirty="0"/>
              <a:t>Protobuf is only a serialization format, not a communication protocol</a:t>
            </a:r>
          </a:p>
          <a:p>
            <a:r>
              <a:rPr lang="en-US" dirty="0" smtClean="0"/>
              <a:t>The communication </a:t>
            </a:r>
            <a:r>
              <a:rPr lang="en-US" dirty="0"/>
              <a:t>protocol Google uses for </a:t>
            </a:r>
            <a:r>
              <a:rPr lang="en-US" dirty="0" smtClean="0"/>
              <a:t>Protobuf</a:t>
            </a:r>
            <a:endParaRPr lang="en-US" dirty="0"/>
          </a:p>
          <a:p>
            <a:r>
              <a:rPr lang="en-US" dirty="0" smtClean="0"/>
              <a:t>Brings </a:t>
            </a:r>
            <a:r>
              <a:rPr lang="en-US" dirty="0"/>
              <a:t>P</a:t>
            </a:r>
            <a:r>
              <a:rPr lang="en-US" dirty="0" smtClean="0"/>
              <a:t>rotobuf </a:t>
            </a:r>
            <a:r>
              <a:rPr lang="en-US" dirty="0"/>
              <a:t>in line with Thrift, Bond, or Avro</a:t>
            </a:r>
          </a:p>
          <a:p>
            <a:endParaRPr lang="en-US" dirty="0"/>
          </a:p>
        </p:txBody>
      </p:sp>
      <p:sp>
        <p:nvSpPr>
          <p:cNvPr id="14"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15"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Authentication</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Intro</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Problem</a:t>
            </a:r>
          </a:p>
        </p:txBody>
      </p:sp>
      <p:sp>
        <p:nvSpPr>
          <p:cNvPr id="3" name="Content Placeholder 2"/>
          <p:cNvSpPr>
            <a:spLocks noGrp="1"/>
          </p:cNvSpPr>
          <p:nvPr>
            <p:ph idx="1"/>
          </p:nvPr>
        </p:nvSpPr>
        <p:spPr>
          <a:xfrm>
            <a:off x="332287" y="1198609"/>
            <a:ext cx="8486775" cy="4074432"/>
          </a:xfrm>
        </p:spPr>
        <p:txBody>
          <a:bodyPr/>
          <a:lstStyle/>
          <a:p>
            <a:r>
              <a:rPr dirty="0"/>
              <a:t> You develop a great web service.</a:t>
            </a:r>
          </a:p>
          <a:p>
            <a:r>
              <a:rPr dirty="0"/>
              <a:t> But you need to secure it.</a:t>
            </a:r>
          </a:p>
          <a:p>
            <a:pPr lvl="1"/>
            <a:r>
              <a:rPr dirty="0"/>
              <a:t> Do you</a:t>
            </a:r>
            <a:r>
              <a:rPr i="1" dirty="0"/>
              <a:t> </a:t>
            </a:r>
            <a:r>
              <a:rPr i="1" dirty="0">
                <a:solidFill>
                  <a:srgbClr val="E87722"/>
                </a:solidFill>
              </a:rPr>
              <a:t>really</a:t>
            </a:r>
            <a:r>
              <a:rPr dirty="0">
                <a:solidFill>
                  <a:srgbClr val="E87722"/>
                </a:solidFill>
              </a:rPr>
              <a:t> </a:t>
            </a:r>
            <a:r>
              <a:rPr dirty="0"/>
              <a:t>need to secure it?</a:t>
            </a:r>
          </a:p>
          <a:p>
            <a:pPr lvl="1"/>
            <a:r>
              <a:rPr b="1" dirty="0"/>
              <a:t> YES!</a:t>
            </a:r>
          </a:p>
          <a:p>
            <a:r>
              <a:rPr dirty="0"/>
              <a:t> How to do that?</a:t>
            </a:r>
          </a:p>
        </p:txBody>
      </p:sp>
      <p:pic>
        <p:nvPicPr>
          <p:cNvPr id="7170" name="Picture 2" descr="C:\Users\mjudge\Downloads\stock-photo-people-race-ethnicity-and-po-215775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8914" y="1110340"/>
            <a:ext cx="4229516"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HTTP Basic </a:t>
            </a:r>
            <a:r>
              <a:rPr dirty="0" smtClean="0"/>
              <a:t>Authentication</a:t>
            </a:r>
            <a:r>
              <a:rPr lang="en-US" dirty="0" smtClean="0"/>
              <a:t> &amp; Spring Basic Authentication</a:t>
            </a:r>
            <a:endParaRPr dirty="0"/>
          </a:p>
        </p:txBody>
      </p:sp>
      <p:sp>
        <p:nvSpPr>
          <p:cNvPr id="3" name="Content Placeholder 2"/>
          <p:cNvSpPr>
            <a:spLocks noGrp="1"/>
          </p:cNvSpPr>
          <p:nvPr>
            <p:ph idx="1"/>
          </p:nvPr>
        </p:nvSpPr>
        <p:spPr>
          <a:xfrm>
            <a:off x="175532" y="1757201"/>
            <a:ext cx="8486775" cy="4074432"/>
          </a:xfrm>
        </p:spPr>
        <p:txBody>
          <a:bodyPr/>
          <a:lstStyle/>
          <a:p>
            <a:r>
              <a:rPr dirty="0"/>
              <a:t> Uses HTTP Standard Headers</a:t>
            </a:r>
          </a:p>
          <a:p>
            <a:r>
              <a:rPr dirty="0"/>
              <a:t> Combine Username + Password to</a:t>
            </a:r>
            <a:r>
              <a:rPr dirty="0">
                <a:latin typeface="Courier New"/>
              </a:rPr>
              <a:t> Base64</a:t>
            </a:r>
            <a:r>
              <a:rPr dirty="0"/>
              <a:t> string</a:t>
            </a:r>
          </a:p>
          <a:p>
            <a:pPr lvl="1"/>
            <a:r>
              <a:rPr dirty="0"/>
              <a:t> </a:t>
            </a:r>
            <a:r>
              <a:rPr lang="en-US" dirty="0" smtClean="0"/>
              <a:t>E</a:t>
            </a:r>
            <a:r>
              <a:rPr dirty="0" smtClean="0"/>
              <a:t>xample</a:t>
            </a:r>
            <a:r>
              <a:rPr dirty="0"/>
              <a:t>:</a:t>
            </a:r>
            <a:r>
              <a:rPr dirty="0">
                <a:latin typeface="Courier New"/>
              </a:rPr>
              <a:t> </a:t>
            </a:r>
            <a:r>
              <a:rPr dirty="0" err="1">
                <a:latin typeface="Courier New"/>
              </a:rPr>
              <a:t>myusername:mypassword</a:t>
            </a:r>
            <a:endParaRPr dirty="0">
              <a:latin typeface="Courier New"/>
            </a:endParaRPr>
          </a:p>
          <a:p>
            <a:pPr lvl="1"/>
            <a:r>
              <a:rPr dirty="0"/>
              <a:t> NOT encrypted. </a:t>
            </a:r>
            <a:r>
              <a:rPr dirty="0" smtClean="0"/>
              <a:t>So </a:t>
            </a:r>
            <a:r>
              <a:rPr dirty="0"/>
              <a:t>you need to use SSL!</a:t>
            </a:r>
          </a:p>
          <a:p>
            <a:endParaRPr dirty="0"/>
          </a:p>
          <a:p>
            <a:endParaRPr dirty="0"/>
          </a:p>
        </p:txBody>
      </p:sp>
      <p:pic>
        <p:nvPicPr>
          <p:cNvPr id="4" name="Picture 3" descr="1.png"/>
          <p:cNvPicPr>
            <a:picLocks noChangeAspect="1"/>
          </p:cNvPicPr>
          <p:nvPr/>
        </p:nvPicPr>
        <p:blipFill>
          <a:blip r:embed="rId3"/>
          <a:stretch>
            <a:fillRect/>
          </a:stretch>
        </p:blipFill>
        <p:spPr>
          <a:xfrm>
            <a:off x="0" y="2986170"/>
            <a:ext cx="8331200" cy="495300"/>
          </a:xfrm>
          <a:prstGeom prst="rect">
            <a:avLst/>
          </a:prstGeom>
        </p:spPr>
      </p:pic>
      <p:sp>
        <p:nvSpPr>
          <p:cNvPr id="5" name="Content Placeholder 2"/>
          <p:cNvSpPr txBox="1">
            <a:spLocks/>
          </p:cNvSpPr>
          <p:nvPr/>
        </p:nvSpPr>
        <p:spPr bwMode="gray">
          <a:xfrm>
            <a:off x="175532" y="4377891"/>
            <a:ext cx="8486775" cy="4074432"/>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smtClean="0"/>
              <a:t> Basic Authentication can be set up by Spring boot</a:t>
            </a:r>
          </a:p>
          <a:p>
            <a:r>
              <a:rPr lang="en-US" dirty="0" smtClean="0"/>
              <a:t> By including spring-boot-starter-security</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6" name="Picture 5" descr="1.png"/>
          <p:cNvPicPr>
            <a:picLocks noChangeAspect="1"/>
          </p:cNvPicPr>
          <p:nvPr/>
        </p:nvPicPr>
        <p:blipFill>
          <a:blip r:embed="rId4"/>
          <a:stretch>
            <a:fillRect/>
          </a:stretch>
        </p:blipFill>
        <p:spPr>
          <a:xfrm>
            <a:off x="0" y="5117529"/>
            <a:ext cx="9093200" cy="121920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41884624"/>
              </p:ext>
            </p:extLst>
          </p:nvPr>
        </p:nvGraphicFramePr>
        <p:xfrm>
          <a:off x="2" y="1125579"/>
          <a:ext cx="9143998" cy="609600"/>
        </p:xfrm>
        <a:graphic>
          <a:graphicData uri="http://schemas.openxmlformats.org/drawingml/2006/table">
            <a:tbl>
              <a:tblPr firstRow="1" bandRow="1">
                <a:tableStyleId>{2D5ABB26-0587-4C30-8999-92F81FD0307C}</a:tableStyleId>
              </a:tblPr>
              <a:tblGrid>
                <a:gridCol w="9143998"/>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smtClean="0">
                          <a:ln>
                            <a:noFill/>
                          </a:ln>
                          <a:solidFill>
                            <a:schemeClr val="tx1"/>
                          </a:solidFill>
                          <a:effectLst/>
                          <a:uLnTx/>
                          <a:uFillTx/>
                          <a:latin typeface="+mj-lt"/>
                          <a:ea typeface="+mn-ea"/>
                          <a:cs typeface="+mn-cs"/>
                        </a:rPr>
                        <a:t>HTTP Basic Authentication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85217695"/>
              </p:ext>
            </p:extLst>
          </p:nvPr>
        </p:nvGraphicFramePr>
        <p:xfrm>
          <a:off x="2" y="3703541"/>
          <a:ext cx="9143998" cy="609600"/>
        </p:xfrm>
        <a:graphic>
          <a:graphicData uri="http://schemas.openxmlformats.org/drawingml/2006/table">
            <a:tbl>
              <a:tblPr firstRow="1" bandRow="1">
                <a:tableStyleId>{2D5ABB26-0587-4C30-8999-92F81FD0307C}</a:tableStyleId>
              </a:tblPr>
              <a:tblGrid>
                <a:gridCol w="9143998"/>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smtClean="0">
                          <a:ln>
                            <a:noFill/>
                          </a:ln>
                          <a:solidFill>
                            <a:schemeClr val="tx1"/>
                          </a:solidFill>
                          <a:effectLst/>
                          <a:uLnTx/>
                          <a:uFillTx/>
                          <a:latin typeface="+mj-lt"/>
                          <a:ea typeface="+mn-ea"/>
                          <a:cs typeface="+mn-cs"/>
                        </a:rPr>
                        <a:t>Spring Basic Authentication</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tr>
            </a:tbl>
          </a:graphicData>
        </a:graphic>
      </p:graphicFrame>
      <p:sp>
        <p:nvSpPr>
          <p:cNvPr id="13"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14"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Cross</a:t>
            </a:r>
            <a:r>
              <a:rPr lang="en-US" dirty="0" smtClean="0"/>
              <a:t>-</a:t>
            </a:r>
            <a:r>
              <a:rPr dirty="0" smtClean="0"/>
              <a:t>Site </a:t>
            </a:r>
            <a:r>
              <a:rPr dirty="0"/>
              <a:t>Network Forgery</a:t>
            </a:r>
          </a:p>
        </p:txBody>
      </p:sp>
      <p:sp>
        <p:nvSpPr>
          <p:cNvPr id="4" name="Text Placeholder 3"/>
          <p:cNvSpPr>
            <a:spLocks noGrp="1"/>
          </p:cNvSpPr>
          <p:nvPr>
            <p:ph type="body" sz="quarter" idx="14"/>
          </p:nvPr>
        </p:nvSpPr>
        <p:spPr/>
        <p:txBody>
          <a:bodyPr/>
          <a:lstStyle/>
          <a:p>
            <a:r>
              <a:rPr lang="en-US" dirty="0" smtClean="0"/>
              <a:t>What is Cross-Site Network Forgery?</a:t>
            </a:r>
            <a:endParaRPr lang="en-US" dirty="0"/>
          </a:p>
        </p:txBody>
      </p:sp>
      <p:sp>
        <p:nvSpPr>
          <p:cNvPr id="5" name="Text Placeholder 4"/>
          <p:cNvSpPr>
            <a:spLocks noGrp="1"/>
          </p:cNvSpPr>
          <p:nvPr>
            <p:ph type="body" sz="quarter" idx="16"/>
          </p:nvPr>
        </p:nvSpPr>
        <p:spPr/>
        <p:txBody>
          <a:bodyPr/>
          <a:lstStyle/>
          <a:p>
            <a:r>
              <a:rPr lang="en-US" dirty="0" smtClean="0"/>
              <a:t>How to Prevent CSNF?</a:t>
            </a:r>
            <a:endParaRPr lang="en-US" dirty="0"/>
          </a:p>
        </p:txBody>
      </p:sp>
      <p:sp>
        <p:nvSpPr>
          <p:cNvPr id="6" name="Text Placeholder 5"/>
          <p:cNvSpPr>
            <a:spLocks noGrp="1"/>
          </p:cNvSpPr>
          <p:nvPr>
            <p:ph type="body" sz="quarter" idx="19"/>
          </p:nvPr>
        </p:nvSpPr>
        <p:spPr/>
        <p:txBody>
          <a:bodyPr/>
          <a:lstStyle/>
          <a:p>
            <a:pPr marL="285750" indent="-285750">
              <a:buClr>
                <a:srgbClr val="E87722"/>
              </a:buClr>
              <a:buFont typeface="Arial" panose="020B0604020202020204" pitchFamily="34" charset="0"/>
              <a:buChar char="•"/>
            </a:pPr>
            <a:r>
              <a:rPr lang="en-US" dirty="0" smtClean="0"/>
              <a:t>When an attacker hijacks a user token</a:t>
            </a:r>
          </a:p>
          <a:p>
            <a:pPr marL="285750" indent="-285750">
              <a:buClr>
                <a:srgbClr val="E87722"/>
              </a:buClr>
              <a:buFont typeface="Arial" panose="020B0604020202020204" pitchFamily="34" charset="0"/>
              <a:buChar char="•"/>
            </a:pPr>
            <a:r>
              <a:rPr lang="en-US" dirty="0" smtClean="0"/>
              <a:t>Reuses token for malicious purposes</a:t>
            </a:r>
            <a:endParaRPr lang="en-US" dirty="0"/>
          </a:p>
        </p:txBody>
      </p:sp>
      <p:sp>
        <p:nvSpPr>
          <p:cNvPr id="7" name="Text Placeholder 6"/>
          <p:cNvSpPr>
            <a:spLocks noGrp="1"/>
          </p:cNvSpPr>
          <p:nvPr>
            <p:ph type="body" sz="quarter" idx="21"/>
          </p:nvPr>
        </p:nvSpPr>
        <p:spPr/>
        <p:txBody>
          <a:bodyPr/>
          <a:lstStyle/>
          <a:p>
            <a:pPr marL="285750" indent="-285750">
              <a:buClr>
                <a:srgbClr val="E87722"/>
              </a:buClr>
              <a:buFont typeface="Arial" panose="020B0604020202020204" pitchFamily="34" charset="0"/>
              <a:buChar char="•"/>
            </a:pPr>
            <a:r>
              <a:rPr lang="en-US" dirty="0" smtClean="0"/>
              <a:t>Use SSL</a:t>
            </a:r>
            <a:endParaRPr lang="en-US" dirty="0"/>
          </a:p>
          <a:p>
            <a:pPr marL="285750" indent="-285750">
              <a:buClr>
                <a:srgbClr val="E87722"/>
              </a:buClr>
              <a:buFont typeface="Arial" panose="020B0604020202020204" pitchFamily="34" charset="0"/>
              <a:buChar char="•"/>
            </a:pPr>
            <a:r>
              <a:rPr lang="en-US" dirty="0" smtClean="0"/>
              <a:t>Enable CSNF Mode</a:t>
            </a:r>
            <a:endParaRPr lang="en-US" dirty="0"/>
          </a:p>
          <a:p>
            <a:endParaRPr lang="en-US" dirty="0"/>
          </a:p>
        </p:txBody>
      </p:sp>
      <p:sp>
        <p:nvSpPr>
          <p:cNvPr id="9"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10"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JAX-WS</a:t>
            </a:r>
            <a:r>
              <a:rPr lang="en-US" dirty="0" smtClean="0"/>
              <a:t> and JAX-RS</a:t>
            </a:r>
            <a:endParaRPr dirty="0"/>
          </a:p>
        </p:txBody>
      </p:sp>
      <p:graphicFrame>
        <p:nvGraphicFramePr>
          <p:cNvPr id="4" name="Content Placeholder 1"/>
          <p:cNvGraphicFramePr>
            <a:graphicFrameLocks/>
          </p:cNvGraphicFramePr>
          <p:nvPr>
            <p:extLst>
              <p:ext uri="{D42A27DB-BD31-4B8C-83A1-F6EECF244321}">
                <p14:modId xmlns:p14="http://schemas.microsoft.com/office/powerpoint/2010/main" val="956286529"/>
              </p:ext>
            </p:extLst>
          </p:nvPr>
        </p:nvGraphicFramePr>
        <p:xfrm>
          <a:off x="457200" y="1303335"/>
          <a:ext cx="8229600" cy="2862884"/>
        </p:xfrm>
        <a:graphic>
          <a:graphicData uri="http://schemas.openxmlformats.org/drawingml/2006/table">
            <a:tbl>
              <a:tblPr firstRow="1" bandRow="1">
                <a:tableStyleId>{0660B408-B3CF-4A94-85FC-2B1E0A45F4A2}</a:tableStyleId>
              </a:tblPr>
              <a:tblGrid>
                <a:gridCol w="8229600"/>
              </a:tblGrid>
              <a:tr h="486562">
                <a:tc>
                  <a:txBody>
                    <a:bodyPr/>
                    <a:lstStyle/>
                    <a:p>
                      <a:pPr algn="ctr"/>
                      <a:r>
                        <a:rPr lang="en-US" sz="1600" dirty="0" smtClean="0">
                          <a:solidFill>
                            <a:schemeClr val="bg1"/>
                          </a:solidFill>
                        </a:rPr>
                        <a:t>JAX-WS</a:t>
                      </a:r>
                      <a:endParaRPr lang="en-US" sz="1600" dirty="0">
                        <a:solidFill>
                          <a:schemeClr val="bg1"/>
                        </a:solidFill>
                      </a:endParaRPr>
                    </a:p>
                  </a:txBody>
                  <a:tcPr anchor="ctr"/>
                </a:tc>
              </a:tr>
              <a:tr h="679853">
                <a:tc>
                  <a:txBody>
                    <a:bodyPr/>
                    <a:lstStyle/>
                    <a:p>
                      <a:pPr marL="285750" indent="-285750">
                        <a:buFont typeface="Wingdings" panose="05000000000000000000" pitchFamily="2" charset="2"/>
                        <a:buChar char="§"/>
                      </a:pPr>
                      <a:r>
                        <a:rPr lang="en-US" sz="1400" kern="1200" dirty="0" smtClean="0">
                          <a:solidFill>
                            <a:schemeClr val="dk1"/>
                          </a:solidFill>
                          <a:latin typeface="+mn-lt"/>
                          <a:ea typeface="+mn-ea"/>
                          <a:cs typeface="+mn-cs"/>
                        </a:rPr>
                        <a:t>Java API for XML Web Services (JAX-WS)</a:t>
                      </a:r>
                    </a:p>
                    <a:p>
                      <a:pPr marL="285750" indent="-285750">
                        <a:buFont typeface="Wingdings" panose="05000000000000000000" pitchFamily="2" charset="2"/>
                        <a:buChar char="§"/>
                      </a:pPr>
                      <a:r>
                        <a:rPr lang="en-US" sz="1400" kern="1200" dirty="0" smtClean="0">
                          <a:solidFill>
                            <a:schemeClr val="dk1"/>
                          </a:solidFill>
                          <a:latin typeface="+mn-lt"/>
                          <a:ea typeface="+mn-ea"/>
                          <a:cs typeface="+mn-cs"/>
                        </a:rPr>
                        <a:t>Java API for SOAP</a:t>
                      </a:r>
                    </a:p>
                    <a:p>
                      <a:pPr marL="285750" indent="-285750">
                        <a:buFont typeface="Wingdings" panose="05000000000000000000" pitchFamily="2" charset="2"/>
                        <a:buChar char="§"/>
                      </a:pPr>
                      <a:r>
                        <a:rPr lang="en-US" sz="1400" kern="1200" dirty="0" smtClean="0">
                          <a:solidFill>
                            <a:schemeClr val="dk1"/>
                          </a:solidFill>
                          <a:latin typeface="+mn-lt"/>
                          <a:ea typeface="+mn-ea"/>
                          <a:cs typeface="+mn-cs"/>
                        </a:rPr>
                        <a:t>Part of Java EE platform</a:t>
                      </a:r>
                    </a:p>
                    <a:p>
                      <a:pPr marL="285750" indent="-285750" algn="l" defTabSz="685800" rtl="0" eaLnBrk="1" latinLnBrk="0" hangingPunct="1">
                        <a:buFont typeface="Wingdings" panose="05000000000000000000" pitchFamily="2" charset="2"/>
                        <a:buChar char="§"/>
                      </a:pPr>
                      <a:r>
                        <a:rPr lang="en-US" sz="1400" kern="1200" dirty="0" smtClean="0">
                          <a:solidFill>
                            <a:schemeClr val="dk1"/>
                          </a:solidFill>
                          <a:latin typeface="+mn-lt"/>
                          <a:ea typeface="+mn-ea"/>
                          <a:cs typeface="+mn-cs"/>
                        </a:rPr>
                        <a:t>Metro: Reference Implementation for JAX-WS</a:t>
                      </a:r>
                    </a:p>
                    <a:p>
                      <a:pPr marL="628650" lvl="1" indent="-285750" algn="l" defTabSz="685800" rtl="0" eaLnBrk="1" latinLnBrk="0" hangingPunct="1">
                        <a:buFont typeface="Wingdings" panose="05000000000000000000" pitchFamily="2" charset="2"/>
                        <a:buChar char="§"/>
                      </a:pPr>
                      <a:r>
                        <a:rPr lang="en-US" sz="1400" kern="1200" dirty="0" smtClean="0">
                          <a:solidFill>
                            <a:schemeClr val="dk1"/>
                          </a:solidFill>
                          <a:latin typeface="+mn-lt"/>
                          <a:ea typeface="+mn-ea"/>
                          <a:cs typeface="+mn-cs"/>
                        </a:rPr>
                        <a:t>Demonstration</a:t>
                      </a:r>
                    </a:p>
                    <a:p>
                      <a:pPr marL="285750" indent="-285750">
                        <a:buFont typeface="Wingdings" panose="05000000000000000000" pitchFamily="2" charset="2"/>
                        <a:buChar char="§"/>
                      </a:pPr>
                      <a:endParaRPr lang="en-US" sz="1400" kern="1200" dirty="0">
                        <a:solidFill>
                          <a:schemeClr val="dk1"/>
                        </a:solidFill>
                        <a:latin typeface="+mn-lt"/>
                        <a:ea typeface="+mn-ea"/>
                        <a:cs typeface="+mn-cs"/>
                      </a:endParaRPr>
                    </a:p>
                  </a:txBody>
                  <a:tcPr>
                    <a:solidFill>
                      <a:srgbClr val="B55813">
                        <a:alpha val="12157"/>
                      </a:srgbClr>
                    </a:solidFill>
                  </a:tcPr>
                </a:tc>
              </a:tr>
              <a:tr h="486562">
                <a:tc>
                  <a:txBody>
                    <a:bodyPr/>
                    <a:lstStyle/>
                    <a:p>
                      <a:pPr algn="ctr"/>
                      <a:r>
                        <a:rPr lang="en-US" sz="1600" b="1" dirty="0" smtClean="0">
                          <a:solidFill>
                            <a:schemeClr val="bg1"/>
                          </a:solidFill>
                        </a:rPr>
                        <a:t>JAX-RS</a:t>
                      </a:r>
                      <a:endParaRPr lang="en-US" sz="1600" b="1" dirty="0">
                        <a:solidFill>
                          <a:schemeClr val="bg1"/>
                        </a:solidFill>
                      </a:endParaRPr>
                    </a:p>
                  </a:txBody>
                  <a:tcPr anchor="ctr">
                    <a:solidFill>
                      <a:schemeClr val="accent2"/>
                    </a:solidFill>
                  </a:tcPr>
                </a:tc>
              </a:tr>
              <a:tr h="486562">
                <a:tc>
                  <a:txBody>
                    <a:bodyPr/>
                    <a:lstStyle/>
                    <a:p>
                      <a:pPr marL="285750" indent="-285750" algn="l" defTabSz="685800" rtl="0" eaLnBrk="1" latinLnBrk="0" hangingPunct="1">
                        <a:buFont typeface="Wingdings" panose="05000000000000000000" pitchFamily="2" charset="2"/>
                        <a:buChar char="§"/>
                      </a:pPr>
                      <a:r>
                        <a:rPr lang="en-US" sz="1400" kern="1200" dirty="0" smtClean="0">
                          <a:solidFill>
                            <a:schemeClr val="dk1"/>
                          </a:solidFill>
                          <a:latin typeface="+mn-lt"/>
                          <a:ea typeface="+mn-ea"/>
                          <a:cs typeface="+mn-cs"/>
                        </a:rPr>
                        <a:t>JAX-RS is an API, not an implementation</a:t>
                      </a:r>
                    </a:p>
                    <a:p>
                      <a:pPr marL="285750" indent="-285750" algn="l" defTabSz="685800" rtl="0" eaLnBrk="1" latinLnBrk="0" hangingPunct="1">
                        <a:buFont typeface="Wingdings" panose="05000000000000000000" pitchFamily="2" charset="2"/>
                        <a:buChar char="§"/>
                      </a:pPr>
                      <a:r>
                        <a:rPr lang="en-US" sz="1400" kern="1200" dirty="0" smtClean="0">
                          <a:solidFill>
                            <a:schemeClr val="dk1"/>
                          </a:solidFill>
                          <a:latin typeface="+mn-lt"/>
                          <a:ea typeface="+mn-ea"/>
                          <a:cs typeface="+mn-cs"/>
                        </a:rPr>
                        <a:t>Jersey is a reference implementation of JAX-RS</a:t>
                      </a:r>
                      <a:endParaRPr lang="en-US" sz="1400" kern="1200" dirty="0">
                        <a:solidFill>
                          <a:schemeClr val="dk1"/>
                        </a:solidFill>
                        <a:latin typeface="+mn-lt"/>
                        <a:ea typeface="+mn-ea"/>
                        <a:cs typeface="+mn-cs"/>
                      </a:endParaRPr>
                    </a:p>
                  </a:txBody>
                  <a:tcPr>
                    <a:solidFill>
                      <a:srgbClr val="B55813">
                        <a:alpha val="12157"/>
                      </a:srgbClr>
                    </a:solidFill>
                  </a:tcPr>
                </a:tc>
              </a:tr>
            </a:tbl>
          </a:graphicData>
        </a:graphic>
      </p:graphicFrame>
      <p:sp>
        <p:nvSpPr>
          <p:cNvPr id="6"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Spring Framework</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Spring Framework?</a:t>
            </a:r>
          </a:p>
        </p:txBody>
      </p:sp>
      <p:sp>
        <p:nvSpPr>
          <p:cNvPr id="3" name="Content Placeholder 2"/>
          <p:cNvSpPr>
            <a:spLocks noGrp="1"/>
          </p:cNvSpPr>
          <p:nvPr>
            <p:ph idx="1"/>
          </p:nvPr>
        </p:nvSpPr>
        <p:spPr>
          <a:xfrm>
            <a:off x="333779" y="1211671"/>
            <a:ext cx="8486775" cy="4074432"/>
          </a:xfrm>
        </p:spPr>
        <p:txBody>
          <a:bodyPr/>
          <a:lstStyle/>
          <a:p>
            <a:pPr marL="285750" indent="-285750">
              <a:buClr>
                <a:srgbClr val="E87722"/>
              </a:buClr>
              <a:buFont typeface="Arial" panose="020B0604020202020204" pitchFamily="34" charset="0"/>
              <a:buChar char="•"/>
            </a:pPr>
            <a:r>
              <a:rPr dirty="0"/>
              <a:t> Spring Framework is a suite of Java Frameworks</a:t>
            </a:r>
          </a:p>
          <a:p>
            <a:pPr marL="285750" indent="-285750">
              <a:buClr>
                <a:srgbClr val="E87722"/>
              </a:buClr>
              <a:buFont typeface="Arial" panose="020B0604020202020204" pitchFamily="34" charset="0"/>
              <a:buChar char="•"/>
            </a:pPr>
            <a:r>
              <a:rPr dirty="0"/>
              <a:t> Based on Inversion of Control Container</a:t>
            </a:r>
          </a:p>
          <a:p>
            <a:pPr marL="285750" indent="-285750">
              <a:buClr>
                <a:srgbClr val="E87722"/>
              </a:buClr>
              <a:buFont typeface="Arial" panose="020B0604020202020204" pitchFamily="34" charset="0"/>
              <a:buChar char="•"/>
            </a:pPr>
            <a:r>
              <a:rPr dirty="0"/>
              <a:t> Dependency Injection</a:t>
            </a:r>
          </a:p>
        </p:txBody>
      </p:sp>
      <p:pic>
        <p:nvPicPr>
          <p:cNvPr id="5" name="Picture 4">
            <a:extLst>
              <a:ext uri="{FF2B5EF4-FFF2-40B4-BE49-F238E27FC236}">
                <a16:creationId xmlns="" xmlns:a16="http://schemas.microsoft.com/office/drawing/2014/main" id="{3D7F28E5-35B5-714A-AFDD-FC2E8370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254" y="1321656"/>
            <a:ext cx="3416300" cy="2387600"/>
          </a:xfrm>
          <a:prstGeom prst="rect">
            <a:avLst/>
          </a:prstGeom>
        </p:spPr>
      </p:pic>
      <p:sp>
        <p:nvSpPr>
          <p:cNvPr id="6"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Inversion of Control Container</a:t>
            </a:r>
          </a:p>
        </p:txBody>
      </p:sp>
      <p:sp>
        <p:nvSpPr>
          <p:cNvPr id="3" name="Content Placeholder 2"/>
          <p:cNvSpPr>
            <a:spLocks noGrp="1"/>
          </p:cNvSpPr>
          <p:nvPr>
            <p:ph idx="1"/>
          </p:nvPr>
        </p:nvSpPr>
        <p:spPr>
          <a:xfrm>
            <a:off x="332287" y="1159420"/>
            <a:ext cx="8486775" cy="4074432"/>
          </a:xfrm>
        </p:spPr>
        <p:txBody>
          <a:bodyPr/>
          <a:lstStyle/>
          <a:p>
            <a:r>
              <a:rPr dirty="0"/>
              <a:t> Spring is the most popular </a:t>
            </a:r>
            <a:r>
              <a:rPr dirty="0" err="1"/>
              <a:t>IoC</a:t>
            </a:r>
            <a:r>
              <a:rPr dirty="0"/>
              <a:t> in Java</a:t>
            </a:r>
          </a:p>
          <a:p>
            <a:pPr marL="285750" indent="-285750">
              <a:buClr>
                <a:schemeClr val="accent1"/>
              </a:buClr>
              <a:buFont typeface="Arial" panose="020B0604020202020204" pitchFamily="34" charset="0"/>
              <a:buChar char="•"/>
            </a:pPr>
            <a:r>
              <a:rPr dirty="0"/>
              <a:t> Allows software to automatically</a:t>
            </a:r>
            <a:r>
              <a:rPr lang="en-US" dirty="0"/>
              <a:t> modify itself</a:t>
            </a:r>
            <a:endParaRPr dirty="0"/>
          </a:p>
          <a:p>
            <a:pPr marL="285750" indent="-285750">
              <a:buClr>
                <a:schemeClr val="accent1"/>
              </a:buClr>
              <a:buFont typeface="Arial" panose="020B0604020202020204" pitchFamily="34" charset="0"/>
              <a:buChar char="•"/>
            </a:pPr>
            <a:r>
              <a:rPr dirty="0"/>
              <a:t> Hollywood Principle</a:t>
            </a:r>
            <a:r>
              <a:rPr dirty="0" smtClean="0"/>
              <a:t>:</a:t>
            </a:r>
            <a:endParaRPr lang="en-US" dirty="0"/>
          </a:p>
          <a:p>
            <a:pPr>
              <a:buClr>
                <a:schemeClr val="accent1"/>
              </a:buClr>
              <a:buNone/>
            </a:pPr>
            <a:r>
              <a:rPr lang="en-US" dirty="0" smtClean="0"/>
              <a:t>	</a:t>
            </a:r>
            <a:r>
              <a:rPr dirty="0" smtClean="0"/>
              <a:t>"</a:t>
            </a:r>
            <a:r>
              <a:rPr dirty="0"/>
              <a:t>Don't call us; we'll call you."</a:t>
            </a:r>
          </a:p>
        </p:txBody>
      </p:sp>
      <p:pic>
        <p:nvPicPr>
          <p:cNvPr id="8194" name="Picture 2" descr="C:\Users\mjudge\Downloads\stock-photo-java-against-futuristic-blac-108728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747" b="21625"/>
          <a:stretch/>
        </p:blipFill>
        <p:spPr bwMode="auto">
          <a:xfrm>
            <a:off x="391886" y="2870654"/>
            <a:ext cx="8360229" cy="337992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History</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Advantages of IoC</a:t>
            </a:r>
          </a:p>
        </p:txBody>
      </p:sp>
      <p:sp>
        <p:nvSpPr>
          <p:cNvPr id="4" name="Text Placeholder 3"/>
          <p:cNvSpPr>
            <a:spLocks noGrp="1"/>
          </p:cNvSpPr>
          <p:nvPr>
            <p:ph type="body" sz="quarter" idx="18"/>
          </p:nvPr>
        </p:nvSpPr>
        <p:spPr>
          <a:xfrm>
            <a:off x="371475" y="1861458"/>
            <a:ext cx="3469005" cy="732245"/>
          </a:xfrm>
        </p:spPr>
        <p:txBody>
          <a:bodyPr/>
          <a:lstStyle/>
          <a:p>
            <a:r>
              <a:rPr lang="en-US" dirty="0" smtClean="0"/>
              <a:t>Decouple execution from implementation</a:t>
            </a:r>
            <a:endParaRPr lang="en-US" dirty="0"/>
          </a:p>
        </p:txBody>
      </p:sp>
      <p:sp>
        <p:nvSpPr>
          <p:cNvPr id="14" name="Text Placeholder 13"/>
          <p:cNvSpPr>
            <a:spLocks noGrp="1"/>
          </p:cNvSpPr>
          <p:nvPr>
            <p:ph type="body" sz="quarter" idx="19"/>
          </p:nvPr>
        </p:nvSpPr>
        <p:spPr>
          <a:xfrm>
            <a:off x="371475" y="2696210"/>
            <a:ext cx="3469005" cy="732245"/>
          </a:xfrm>
        </p:spPr>
        <p:txBody>
          <a:bodyPr/>
          <a:lstStyle/>
          <a:p>
            <a:r>
              <a:rPr lang="en-US" dirty="0" smtClean="0"/>
              <a:t>Focus on module of task</a:t>
            </a:r>
            <a:endParaRPr lang="en-US" dirty="0"/>
          </a:p>
        </p:txBody>
      </p:sp>
      <p:sp>
        <p:nvSpPr>
          <p:cNvPr id="15" name="Text Placeholder 14"/>
          <p:cNvSpPr>
            <a:spLocks noGrp="1"/>
          </p:cNvSpPr>
          <p:nvPr>
            <p:ph type="body" sz="quarter" idx="20"/>
          </p:nvPr>
        </p:nvSpPr>
        <p:spPr>
          <a:xfrm>
            <a:off x="371475" y="3530962"/>
            <a:ext cx="3469005" cy="732245"/>
          </a:xfrm>
        </p:spPr>
        <p:txBody>
          <a:bodyPr/>
          <a:lstStyle/>
          <a:p>
            <a:r>
              <a:rPr lang="en-US" dirty="0" smtClean="0"/>
              <a:t>Rely on contracts</a:t>
            </a:r>
            <a:endParaRPr lang="en-US" dirty="0"/>
          </a:p>
        </p:txBody>
      </p:sp>
      <p:sp>
        <p:nvSpPr>
          <p:cNvPr id="17" name="Text Placeholder 16"/>
          <p:cNvSpPr>
            <a:spLocks noGrp="1"/>
          </p:cNvSpPr>
          <p:nvPr>
            <p:ph type="body" sz="quarter" idx="22"/>
          </p:nvPr>
        </p:nvSpPr>
        <p:spPr>
          <a:xfrm>
            <a:off x="371475" y="4365714"/>
            <a:ext cx="3469005" cy="732245"/>
          </a:xfrm>
        </p:spPr>
        <p:txBody>
          <a:bodyPr/>
          <a:lstStyle/>
          <a:p>
            <a:r>
              <a:rPr lang="en-US" dirty="0" smtClean="0"/>
              <a:t>Prevent side effects</a:t>
            </a:r>
            <a:endParaRPr lang="en-US" dirty="0"/>
          </a:p>
        </p:txBody>
      </p:sp>
      <p:sp>
        <p:nvSpPr>
          <p:cNvPr id="18" name="Text Placeholder 17"/>
          <p:cNvSpPr>
            <a:spLocks noGrp="1"/>
          </p:cNvSpPr>
          <p:nvPr>
            <p:ph type="body" sz="quarter" idx="23"/>
          </p:nvPr>
        </p:nvSpPr>
        <p:spPr>
          <a:xfrm>
            <a:off x="371475" y="5200468"/>
            <a:ext cx="3469005" cy="732245"/>
          </a:xfrm>
        </p:spPr>
        <p:txBody>
          <a:bodyPr/>
          <a:lstStyle/>
          <a:p>
            <a:r>
              <a:rPr lang="en-US" dirty="0" smtClean="0"/>
              <a:t>Much easier testing</a:t>
            </a:r>
            <a:endParaRPr lang="en-US" dirty="0"/>
          </a:p>
        </p:txBody>
      </p:sp>
      <p:pic>
        <p:nvPicPr>
          <p:cNvPr id="22" name="Picture Placeholder 21"/>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l="9601" r="9601"/>
          <a:stretch>
            <a:fillRect/>
          </a:stretch>
        </p:blipFill>
        <p:spPr>
          <a:xfrm>
            <a:off x="4089400" y="1862138"/>
            <a:ext cx="4897438" cy="4041775"/>
          </a:xfrm>
        </p:spPr>
      </p:pic>
      <p:sp>
        <p:nvSpPr>
          <p:cNvPr id="23"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24"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Spring Boot</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Spring Boot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140" y="4321200"/>
            <a:ext cx="4617720" cy="1897420"/>
          </a:xfrm>
          <a:prstGeom prst="rect">
            <a:avLst/>
          </a:prstGeom>
        </p:spPr>
      </p:pic>
      <p:sp>
        <p:nvSpPr>
          <p:cNvPr id="3" name="Content Placeholder 2"/>
          <p:cNvSpPr>
            <a:spLocks noGrp="1"/>
          </p:cNvSpPr>
          <p:nvPr>
            <p:ph idx="1"/>
          </p:nvPr>
        </p:nvSpPr>
        <p:spPr>
          <a:xfrm>
            <a:off x="319224" y="1159420"/>
            <a:ext cx="8486775" cy="4074432"/>
          </a:xfrm>
        </p:spPr>
        <p:txBody>
          <a:bodyPr/>
          <a:lstStyle/>
          <a:p>
            <a:r>
              <a:rPr dirty="0" smtClean="0"/>
              <a:t>Spring </a:t>
            </a:r>
            <a:r>
              <a:rPr dirty="0"/>
              <a:t>requires a lot of configuration.</a:t>
            </a:r>
          </a:p>
          <a:p>
            <a:r>
              <a:rPr dirty="0" smtClean="0"/>
              <a:t>Problem</a:t>
            </a:r>
            <a:r>
              <a:rPr dirty="0"/>
              <a:t>: I have simply replaced:</a:t>
            </a:r>
          </a:p>
          <a:p>
            <a:pPr lvl="1"/>
            <a:r>
              <a:rPr lang="en-US" dirty="0"/>
              <a:t>L</a:t>
            </a:r>
            <a:r>
              <a:rPr dirty="0" smtClean="0"/>
              <a:t>ots </a:t>
            </a:r>
            <a:r>
              <a:rPr dirty="0"/>
              <a:t>of code </a:t>
            </a:r>
            <a:r>
              <a:rPr dirty="0" smtClean="0"/>
              <a:t>with</a:t>
            </a:r>
            <a:r>
              <a:rPr lang="en-US" dirty="0" smtClean="0"/>
              <a:t> </a:t>
            </a:r>
            <a:r>
              <a:rPr dirty="0" smtClean="0"/>
              <a:t>lots </a:t>
            </a:r>
            <a:r>
              <a:rPr dirty="0"/>
              <a:t>of XML!</a:t>
            </a:r>
          </a:p>
          <a:p>
            <a:r>
              <a:rPr dirty="0" smtClean="0"/>
              <a:t>Can't </a:t>
            </a:r>
            <a:r>
              <a:rPr dirty="0"/>
              <a:t>we</a:t>
            </a:r>
            <a:r>
              <a:rPr b="1" dirty="0"/>
              <a:t> </a:t>
            </a:r>
            <a:r>
              <a:rPr b="1" dirty="0">
                <a:solidFill>
                  <a:srgbClr val="E87722"/>
                </a:solidFill>
              </a:rPr>
              <a:t>autoconfigure</a:t>
            </a:r>
            <a:r>
              <a:rPr dirty="0">
                <a:solidFill>
                  <a:srgbClr val="E87722"/>
                </a:solidFill>
              </a:rPr>
              <a:t> </a:t>
            </a:r>
            <a:r>
              <a:rPr dirty="0"/>
              <a:t>our app?</a:t>
            </a:r>
          </a:p>
          <a:p>
            <a:r>
              <a:rPr dirty="0" smtClean="0"/>
              <a:t>Do </a:t>
            </a:r>
            <a:r>
              <a:rPr dirty="0"/>
              <a:t>we need to configure </a:t>
            </a:r>
            <a:r>
              <a:rPr b="1" dirty="0">
                <a:solidFill>
                  <a:srgbClr val="E87722"/>
                </a:solidFill>
              </a:rPr>
              <a:t>everything</a:t>
            </a:r>
            <a:r>
              <a:rPr dirty="0"/>
              <a:t>?</a:t>
            </a:r>
            <a:endParaRPr lang="en-US" dirty="0"/>
          </a:p>
          <a:p>
            <a:r>
              <a:rPr lang="en-US" dirty="0"/>
              <a:t>The answer to this is Spring </a:t>
            </a:r>
            <a:r>
              <a:rPr lang="en-US" dirty="0" smtClean="0"/>
              <a:t>Boot:</a:t>
            </a:r>
            <a:endParaRPr lang="en-US" dirty="0"/>
          </a:p>
          <a:p>
            <a:pPr lvl="1"/>
            <a:r>
              <a:rPr lang="en-US" dirty="0"/>
              <a:t>Spring Boot makes it easy to create stand-alone, production-grade Spring-based Applications that you can run. </a:t>
            </a:r>
          </a:p>
          <a:p>
            <a:pPr lvl="1"/>
            <a:endParaRPr lang="en-US" dirty="0"/>
          </a:p>
        </p:txBody>
      </p:sp>
      <p:sp>
        <p:nvSpPr>
          <p:cNvPr id="5"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6"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Microservices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Monolithic </a:t>
            </a:r>
            <a:r>
              <a:rPr dirty="0" smtClean="0"/>
              <a:t>Services</a:t>
            </a:r>
            <a:r>
              <a:rPr lang="en-US" dirty="0" smtClean="0"/>
              <a:t> vs. </a:t>
            </a:r>
            <a:r>
              <a:rPr lang="en-US" dirty="0" err="1" smtClean="0"/>
              <a:t>Microservices</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400159973"/>
              </p:ext>
            </p:extLst>
          </p:nvPr>
        </p:nvGraphicFramePr>
        <p:xfrm>
          <a:off x="466725" y="1529496"/>
          <a:ext cx="8210550" cy="4010454"/>
        </p:xfrm>
        <a:graphic>
          <a:graphicData uri="http://schemas.openxmlformats.org/drawingml/2006/table">
            <a:tbl>
              <a:tblPr firstRow="1" bandRow="1">
                <a:tableStyleId>{5C22544A-7EE6-4342-B048-85BDC9FD1C3A}</a:tableStyleId>
              </a:tblPr>
              <a:tblGrid>
                <a:gridCol w="4105275"/>
                <a:gridCol w="4105275"/>
              </a:tblGrid>
              <a:tr h="406167">
                <a:tc>
                  <a:txBody>
                    <a:bodyPr/>
                    <a:lstStyle/>
                    <a:p>
                      <a:pPr algn="ctr"/>
                      <a:r>
                        <a:rPr lang="en-US" dirty="0" smtClean="0"/>
                        <a:t>Monolithic Services</a:t>
                      </a:r>
                      <a:endParaRPr lang="en-US" dirty="0"/>
                    </a:p>
                  </a:txBody>
                  <a:tcPr/>
                </a:tc>
                <a:tc>
                  <a:txBody>
                    <a:bodyPr/>
                    <a:lstStyle/>
                    <a:p>
                      <a:pPr algn="ctr"/>
                      <a:r>
                        <a:rPr lang="en-US" dirty="0" err="1" smtClean="0"/>
                        <a:t>Microservices</a:t>
                      </a:r>
                      <a:endParaRPr lang="en-US" dirty="0"/>
                    </a:p>
                  </a:txBody>
                  <a:tcPr/>
                </a:tc>
              </a:tr>
              <a:tr h="1188720">
                <a:tc>
                  <a:txBody>
                    <a:bodyPr/>
                    <a:lstStyle/>
                    <a:p>
                      <a:r>
                        <a:rPr lang="en-US" dirty="0" smtClean="0"/>
                        <a:t>Traditional services</a:t>
                      </a:r>
                      <a:r>
                        <a:rPr lang="en-US" baseline="0" dirty="0" smtClean="0"/>
                        <a:t> are defined as monolithic</a:t>
                      </a:r>
                      <a:endParaRPr lang="en-US" dirty="0"/>
                    </a:p>
                  </a:txBody>
                  <a:tcPr/>
                </a:tc>
                <a:tc>
                  <a:txBody>
                    <a:bodyPr/>
                    <a:lstStyle/>
                    <a:p>
                      <a:r>
                        <a:rPr lang="en-US" dirty="0" smtClean="0"/>
                        <a:t>“Do one thing and do it well”</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smtClean="0"/>
                        <a:t>Each </a:t>
                      </a:r>
                      <a:r>
                        <a:rPr lang="en-US" dirty="0" err="1" smtClean="0"/>
                        <a:t>microservice</a:t>
                      </a:r>
                      <a:r>
                        <a:rPr lang="en-US" dirty="0" smtClean="0"/>
                        <a:t> does minimal level of useful functionality</a:t>
                      </a:r>
                    </a:p>
                    <a:p>
                      <a:endParaRPr lang="en-US" dirty="0" smtClean="0"/>
                    </a:p>
                    <a:p>
                      <a:endParaRPr lang="en-US" dirty="0"/>
                    </a:p>
                  </a:txBody>
                  <a:tcPr/>
                </a:tc>
              </a:tr>
              <a:tr h="1226847">
                <a:tc>
                  <a:txBody>
                    <a:bodyPr/>
                    <a:lstStyle/>
                    <a:p>
                      <a:r>
                        <a:rPr lang="en-US" dirty="0" smtClean="0"/>
                        <a:t>Monolithic</a:t>
                      </a:r>
                      <a:r>
                        <a:rPr lang="en-US" baseline="0" dirty="0" smtClean="0"/>
                        <a:t> service does all of the following:</a:t>
                      </a:r>
                    </a:p>
                    <a:p>
                      <a:pPr marL="285750" indent="-285750">
                        <a:buFont typeface="Wingdings" panose="05000000000000000000" pitchFamily="2" charset="2"/>
                        <a:buChar char="§"/>
                      </a:pPr>
                      <a:r>
                        <a:rPr lang="en-US" baseline="0" dirty="0" smtClean="0"/>
                        <a:t>Presentation</a:t>
                      </a:r>
                    </a:p>
                    <a:p>
                      <a:pPr marL="285750" indent="-285750">
                        <a:buFont typeface="Wingdings" panose="05000000000000000000" pitchFamily="2" charset="2"/>
                        <a:buChar char="§"/>
                      </a:pPr>
                      <a:r>
                        <a:rPr lang="en-US" baseline="0" dirty="0" smtClean="0"/>
                        <a:t>Business logic</a:t>
                      </a:r>
                    </a:p>
                    <a:p>
                      <a:pPr marL="285750" indent="-285750">
                        <a:buFont typeface="Wingdings" panose="05000000000000000000" pitchFamily="2" charset="2"/>
                        <a:buChar char="§"/>
                      </a:pPr>
                      <a:r>
                        <a:rPr lang="en-US" baseline="0" dirty="0" smtClean="0"/>
                        <a:t>DB access</a:t>
                      </a:r>
                    </a:p>
                    <a:p>
                      <a:pPr marL="285750" indent="-285750">
                        <a:buFont typeface="Wingdings" panose="05000000000000000000" pitchFamily="2" charset="2"/>
                        <a:buChar char="§"/>
                      </a:pPr>
                      <a:r>
                        <a:rPr lang="en-US" baseline="0" dirty="0" smtClean="0"/>
                        <a:t>Application integration</a:t>
                      </a:r>
                      <a:endParaRPr lang="en-US" dirty="0"/>
                    </a:p>
                  </a:txBody>
                  <a:tcPr/>
                </a:tc>
                <a:tc>
                  <a:txBody>
                    <a:bodyPr/>
                    <a:lstStyle/>
                    <a:p>
                      <a:r>
                        <a:rPr lang="en-US" dirty="0" smtClean="0"/>
                        <a:t>Application composed of interconnecting services:</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smtClean="0"/>
                        <a:t>Services communicate via RPC or Messaging</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smtClean="0"/>
                        <a:t>Services do their own persistence</a:t>
                      </a:r>
                    </a:p>
                    <a:p>
                      <a:endParaRPr lang="en-US" dirty="0"/>
                    </a:p>
                  </a:txBody>
                  <a:tcPr/>
                </a:tc>
              </a:tr>
              <a:tr h="1188720">
                <a:tc>
                  <a:txBody>
                    <a:bodyPr/>
                    <a:lstStyle/>
                    <a:p>
                      <a:r>
                        <a:rPr lang="en-US" dirty="0" smtClean="0"/>
                        <a:t>Disadvantages</a:t>
                      </a:r>
                      <a:r>
                        <a:rPr lang="en-US" baseline="0" dirty="0" smtClean="0"/>
                        <a:t> of monolithic services:</a:t>
                      </a:r>
                    </a:p>
                    <a:p>
                      <a:pPr marL="285750" indent="-285750">
                        <a:buFont typeface="Wingdings" panose="05000000000000000000" pitchFamily="2" charset="2"/>
                        <a:buChar char="§"/>
                      </a:pPr>
                      <a:r>
                        <a:rPr lang="en-US" baseline="0" dirty="0" smtClean="0"/>
                        <a:t>Hard to fully understand</a:t>
                      </a:r>
                    </a:p>
                    <a:p>
                      <a:pPr marL="285750" indent="-285750">
                        <a:buFont typeface="Wingdings" panose="05000000000000000000" pitchFamily="2" charset="2"/>
                        <a:buChar char="§"/>
                      </a:pPr>
                      <a:r>
                        <a:rPr lang="en-US" baseline="0" dirty="0" smtClean="0"/>
                        <a:t>Difficult to scale</a:t>
                      </a:r>
                    </a:p>
                    <a:p>
                      <a:pPr marL="285750" indent="-285750">
                        <a:buFont typeface="Wingdings" panose="05000000000000000000" pitchFamily="2" charset="2"/>
                        <a:buChar char="§"/>
                      </a:pPr>
                      <a:r>
                        <a:rPr lang="en-US" baseline="0" dirty="0" smtClean="0"/>
                        <a:t>Reliability</a:t>
                      </a:r>
                      <a:endParaRPr lang="en-US" dirty="0"/>
                    </a:p>
                  </a:txBody>
                  <a:tcPr/>
                </a:tc>
                <a:tc>
                  <a:txBody>
                    <a:bodyPr/>
                    <a:lstStyle/>
                    <a:p>
                      <a:endParaRPr lang="en-US" dirty="0"/>
                    </a:p>
                  </a:txBody>
                  <a:tcPr/>
                </a:tc>
              </a:tr>
            </a:tbl>
          </a:graphicData>
        </a:graphic>
      </p:graphicFrame>
      <p:sp>
        <p:nvSpPr>
          <p:cNvPr id="7"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UNIX Philosophy</a:t>
            </a:r>
          </a:p>
        </p:txBody>
      </p:sp>
      <p:graphicFrame>
        <p:nvGraphicFramePr>
          <p:cNvPr id="4" name="Diagram 3"/>
          <p:cNvGraphicFramePr/>
          <p:nvPr>
            <p:extLst>
              <p:ext uri="{D42A27DB-BD31-4B8C-83A1-F6EECF244321}">
                <p14:modId xmlns:p14="http://schemas.microsoft.com/office/powerpoint/2010/main" val="338878502"/>
              </p:ext>
            </p:extLst>
          </p:nvPr>
        </p:nvGraphicFramePr>
        <p:xfrm>
          <a:off x="381114" y="1116221"/>
          <a:ext cx="8279561" cy="5519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Distributed Systems</a:t>
            </a:r>
          </a:p>
        </p:txBody>
      </p:sp>
      <p:graphicFrame>
        <p:nvGraphicFramePr>
          <p:cNvPr id="4" name="Table 3"/>
          <p:cNvGraphicFramePr>
            <a:graphicFrameLocks noGrp="1"/>
          </p:cNvGraphicFramePr>
          <p:nvPr>
            <p:extLst>
              <p:ext uri="{D42A27DB-BD31-4B8C-83A1-F6EECF244321}">
                <p14:modId xmlns:p14="http://schemas.microsoft.com/office/powerpoint/2010/main" val="3292385441"/>
              </p:ext>
            </p:extLst>
          </p:nvPr>
        </p:nvGraphicFramePr>
        <p:xfrm>
          <a:off x="2" y="1295397"/>
          <a:ext cx="9143998" cy="609600"/>
        </p:xfrm>
        <a:graphic>
          <a:graphicData uri="http://schemas.openxmlformats.org/drawingml/2006/table">
            <a:tbl>
              <a:tblPr firstRow="1" bandRow="1">
                <a:tableStyleId>{2D5ABB26-0587-4C30-8999-92F81FD0307C}</a:tableStyleId>
              </a:tblPr>
              <a:tblGrid>
                <a:gridCol w="9143998"/>
              </a:tblGrid>
              <a:tr h="609600">
                <a:tc>
                  <a:txBody>
                    <a:bodyPr/>
                    <a:lstStyle/>
                    <a:p>
                      <a:pPr marL="0" marR="0" lvl="0" indent="0" algn="ctr" defTabSz="457146" rtl="0" eaLnBrk="1" fontAlgn="auto" latinLnBrk="0" hangingPunct="1">
                        <a:lnSpc>
                          <a:spcPct val="100000"/>
                        </a:lnSpc>
                        <a:spcBef>
                          <a:spcPts val="0"/>
                        </a:spcBef>
                        <a:spcAft>
                          <a:spcPts val="600"/>
                        </a:spcAft>
                        <a:buClrTx/>
                        <a:buSzTx/>
                        <a:buFont typeface="Wingdings" charset="2"/>
                        <a:buNone/>
                        <a:tabLst/>
                        <a:defRPr/>
                      </a:pPr>
                      <a:r>
                        <a:rPr kumimoji="0" lang="en-US" sz="1800" b="0" i="0" u="none" strike="noStrike" kern="1200" cap="none" spc="0" normalizeH="0" baseline="0" dirty="0" err="1" smtClean="0">
                          <a:ln>
                            <a:noFill/>
                          </a:ln>
                          <a:solidFill>
                            <a:schemeClr val="tx1"/>
                          </a:solidFill>
                          <a:effectLst/>
                          <a:uLnTx/>
                          <a:uFillTx/>
                          <a:latin typeface="+mj-lt"/>
                          <a:ea typeface="+mn-ea"/>
                          <a:cs typeface="+mn-cs"/>
                        </a:rPr>
                        <a:t>Microservices</a:t>
                      </a:r>
                      <a:r>
                        <a:rPr kumimoji="0" lang="en-US" sz="1800" b="0" i="0" u="none" strike="noStrike" kern="1200" cap="none" spc="0" normalizeH="0" baseline="0" dirty="0" smtClean="0">
                          <a:ln>
                            <a:noFill/>
                          </a:ln>
                          <a:solidFill>
                            <a:schemeClr val="tx1"/>
                          </a:solidFill>
                          <a:effectLst/>
                          <a:uLnTx/>
                          <a:uFillTx/>
                          <a:latin typeface="+mj-lt"/>
                          <a:ea typeface="+mn-ea"/>
                          <a:cs typeface="+mn-cs"/>
                        </a:rPr>
                        <a:t> are the “UNIX philosophy”</a:t>
                      </a:r>
                    </a:p>
                  </a:txBody>
                  <a:tcPr marL="182880" marT="91440" marB="9144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20000"/>
                      </a:srgbClr>
                    </a:solidFill>
                  </a:tcPr>
                </a:tc>
              </a:tr>
            </a:tbl>
          </a:graphicData>
        </a:graphic>
      </p:graphicFrame>
      <p:sp>
        <p:nvSpPr>
          <p:cNvPr id="5" name="TextBox 4"/>
          <p:cNvSpPr txBox="1"/>
          <p:nvPr/>
        </p:nvSpPr>
        <p:spPr>
          <a:xfrm>
            <a:off x="423333" y="2599267"/>
            <a:ext cx="4538134" cy="2062103"/>
          </a:xfrm>
          <a:prstGeom prst="rect">
            <a:avLst/>
          </a:prstGeom>
          <a:noFill/>
        </p:spPr>
        <p:txBody>
          <a:bodyPr wrap="square" rtlCol="0">
            <a:spAutoFit/>
          </a:bodyPr>
          <a:lstStyle/>
          <a:p>
            <a:pPr marL="285750" indent="-285750">
              <a:buClr>
                <a:srgbClr val="E87722"/>
              </a:buClr>
              <a:buFont typeface="Arial" panose="020B0604020202020204" pitchFamily="34" charset="0"/>
              <a:buChar char="•"/>
              <a:defRPr/>
            </a:pPr>
            <a:r>
              <a:rPr lang="en-US" sz="1600" dirty="0" smtClean="0"/>
              <a:t>They are the philosophy in distributed systems and in services</a:t>
            </a:r>
          </a:p>
          <a:p>
            <a:pPr marL="285750" indent="-285750">
              <a:buClr>
                <a:srgbClr val="E87722"/>
              </a:buClr>
              <a:buFont typeface="Arial" panose="020B0604020202020204" pitchFamily="34" charset="0"/>
              <a:buChar char="•"/>
              <a:defRPr/>
            </a:pPr>
            <a:r>
              <a:rPr lang="en-US" sz="1600" dirty="0" smtClean="0"/>
              <a:t>Does this mean that I can only do this on Linux?</a:t>
            </a:r>
          </a:p>
          <a:p>
            <a:pPr marL="742950" lvl="1" indent="-285750">
              <a:buClr>
                <a:srgbClr val="E87722"/>
              </a:buClr>
              <a:buFont typeface="Arial" panose="020B0604020202020204" pitchFamily="34" charset="0"/>
              <a:buChar char="•"/>
              <a:defRPr/>
            </a:pPr>
            <a:r>
              <a:rPr lang="en-US" sz="1600" dirty="0" smtClean="0"/>
              <a:t>NO!</a:t>
            </a:r>
          </a:p>
          <a:p>
            <a:pPr marL="742950" lvl="1" indent="-285750">
              <a:buClr>
                <a:srgbClr val="E87722"/>
              </a:buClr>
              <a:buFont typeface="Arial" panose="020B0604020202020204" pitchFamily="34" charset="0"/>
              <a:buChar char="•"/>
              <a:defRPr/>
            </a:pPr>
            <a:r>
              <a:rPr lang="en-US" sz="1600" dirty="0" smtClean="0"/>
              <a:t>“UNIX philosophy” can be used on Windows, too</a:t>
            </a:r>
          </a:p>
          <a:p>
            <a:pPr marL="742950" lvl="1" indent="-285750">
              <a:buClr>
                <a:srgbClr val="E87722"/>
              </a:buClr>
              <a:buFont typeface="Arial" panose="020B0604020202020204" pitchFamily="34" charset="0"/>
              <a:buChar char="•"/>
              <a:defRPr/>
            </a:pPr>
            <a:r>
              <a:rPr lang="en-US" sz="1600" dirty="0" smtClean="0"/>
              <a:t>It’s just an idea</a:t>
            </a:r>
            <a:endParaRPr lang="en-US" sz="1600" dirty="0"/>
          </a:p>
        </p:txBody>
      </p:sp>
      <p:sp>
        <p:nvSpPr>
          <p:cNvPr id="7"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8"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Microservice</a:t>
            </a:r>
            <a:r>
              <a:rPr dirty="0"/>
              <a:t> </a:t>
            </a:r>
            <a:r>
              <a:rPr dirty="0" smtClean="0"/>
              <a:t>Advantages</a:t>
            </a:r>
            <a:r>
              <a:rPr lang="en-US" dirty="0" smtClean="0"/>
              <a:t> and Architecture Advantages</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1476853107"/>
              </p:ext>
            </p:extLst>
          </p:nvPr>
        </p:nvGraphicFramePr>
        <p:xfrm>
          <a:off x="1066511" y="1961323"/>
          <a:ext cx="2950999" cy="3022718"/>
        </p:xfrm>
        <a:graphic>
          <a:graphicData uri="http://schemas.openxmlformats.org/drawingml/2006/table">
            <a:tbl>
              <a:tblPr firstRow="1" bandRow="1">
                <a:tableStyleId>{2D5ABB26-0587-4C30-8999-92F81FD0307C}</a:tableStyleId>
              </a:tblPr>
              <a:tblGrid>
                <a:gridCol w="2950999"/>
              </a:tblGrid>
              <a:tr h="1511359">
                <a:tc>
                  <a:txBody>
                    <a:bodyPr/>
                    <a:lstStyle/>
                    <a:p>
                      <a:pPr marL="377190" indent="-285750">
                        <a:spcAft>
                          <a:spcPts val="600"/>
                        </a:spcAft>
                        <a:buClr>
                          <a:srgbClr val="E87722"/>
                        </a:buClr>
                        <a:buFont typeface="Arial" panose="020B0604020202020204" pitchFamily="34" charset="0"/>
                        <a:buChar char="•"/>
                      </a:pPr>
                      <a:r>
                        <a:rPr lang="en-US" sz="1600" dirty="0" smtClean="0">
                          <a:solidFill>
                            <a:schemeClr val="tx1"/>
                          </a:solidFill>
                        </a:rPr>
                        <a:t>Scalability:</a:t>
                      </a:r>
                    </a:p>
                    <a:p>
                      <a:pPr marL="720090" lvl="1" indent="-285750">
                        <a:spcAft>
                          <a:spcPts val="600"/>
                        </a:spcAft>
                        <a:buClr>
                          <a:srgbClr val="E87722"/>
                        </a:buClr>
                        <a:buFont typeface="Arial" panose="020B0604020202020204" pitchFamily="34" charset="0"/>
                        <a:buChar char="•"/>
                      </a:pPr>
                      <a:r>
                        <a:rPr lang="en-US" sz="1600" dirty="0" smtClean="0">
                          <a:solidFill>
                            <a:schemeClr val="tx1"/>
                          </a:solidFill>
                        </a:rPr>
                        <a:t>Functionality </a:t>
                      </a:r>
                      <a:r>
                        <a:rPr lang="en-US" sz="1600" dirty="0" smtClean="0">
                          <a:solidFill>
                            <a:schemeClr val="tx1"/>
                          </a:solidFill>
                        </a:rPr>
                        <a:t>is already distributed.</a:t>
                      </a:r>
                      <a:endParaRPr lang="en-US" sz="1600" dirty="0" smtClean="0">
                        <a:solidFill>
                          <a:schemeClr val="tx1"/>
                        </a:solidFill>
                      </a:endParaRPr>
                    </a:p>
                    <a:p>
                      <a:pPr marL="720090" lvl="1" indent="-285750">
                        <a:spcAft>
                          <a:spcPts val="600"/>
                        </a:spcAft>
                        <a:buClr>
                          <a:srgbClr val="E87722"/>
                        </a:buClr>
                        <a:buFont typeface="Arial" panose="020B0604020202020204" pitchFamily="34" charset="0"/>
                        <a:buChar char="•"/>
                      </a:pPr>
                      <a:r>
                        <a:rPr lang="en-US" sz="1600" dirty="0" smtClean="0">
                          <a:solidFill>
                            <a:schemeClr val="tx1"/>
                          </a:solidFill>
                        </a:rPr>
                        <a:t>Easy to break it up as </a:t>
                      </a:r>
                      <a:r>
                        <a:rPr lang="en-US" sz="1600" dirty="0" smtClean="0">
                          <a:solidFill>
                            <a:schemeClr val="tx1"/>
                          </a:solidFill>
                        </a:rPr>
                        <a:t>deployment.</a:t>
                      </a:r>
                      <a:endParaRPr lang="en-US" sz="1600" dirty="0" smtClean="0">
                        <a:solidFill>
                          <a:schemeClr val="tx1"/>
                        </a:solidFill>
                      </a:endParaRPr>
                    </a:p>
                  </a:txBody>
                  <a:tcPr anchor="ct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solidFill>
                      <a:srgbClr val="B55813">
                        <a:alpha val="12000"/>
                      </a:srgbClr>
                    </a:solidFill>
                  </a:tcPr>
                </a:tc>
              </a:tr>
              <a:tr h="1511359">
                <a:tc>
                  <a:txBody>
                    <a:bodyPr/>
                    <a:lstStyle/>
                    <a:p>
                      <a:pPr marL="377190" indent="-285750">
                        <a:spcAft>
                          <a:spcPts val="600"/>
                        </a:spcAft>
                        <a:buClr>
                          <a:srgbClr val="E87722"/>
                        </a:buClr>
                        <a:buFont typeface="Arial" panose="020B0604020202020204" pitchFamily="34" charset="0"/>
                        <a:buChar char="•"/>
                      </a:pPr>
                      <a:r>
                        <a:rPr lang="en-US" sz="1600" dirty="0" smtClean="0">
                          <a:solidFill>
                            <a:schemeClr val="tx1"/>
                          </a:solidFill>
                        </a:rPr>
                        <a:t>Testability:</a:t>
                      </a:r>
                    </a:p>
                    <a:p>
                      <a:pPr marL="720090" lvl="1" indent="-285750">
                        <a:spcAft>
                          <a:spcPts val="600"/>
                        </a:spcAft>
                        <a:buClr>
                          <a:srgbClr val="E87722"/>
                        </a:buClr>
                        <a:buFont typeface="Arial" panose="020B0604020202020204" pitchFamily="34" charset="0"/>
                        <a:buChar char="•"/>
                      </a:pPr>
                      <a:r>
                        <a:rPr lang="en-US" sz="1600" dirty="0" smtClean="0">
                          <a:solidFill>
                            <a:schemeClr val="tx1"/>
                          </a:solidFill>
                        </a:rPr>
                        <a:t>Each portion is </a:t>
                      </a:r>
                      <a:r>
                        <a:rPr lang="en-US" sz="1600" dirty="0" smtClean="0">
                          <a:solidFill>
                            <a:schemeClr val="tx1"/>
                          </a:solidFill>
                        </a:rPr>
                        <a:t>minimal, </a:t>
                      </a:r>
                      <a:r>
                        <a:rPr lang="en-US" sz="1600" dirty="0" smtClean="0">
                          <a:solidFill>
                            <a:schemeClr val="tx1"/>
                          </a:solidFill>
                        </a:rPr>
                        <a:t>so easy to </a:t>
                      </a:r>
                      <a:r>
                        <a:rPr lang="en-US" sz="1600" dirty="0" smtClean="0">
                          <a:solidFill>
                            <a:schemeClr val="tx1"/>
                          </a:solidFill>
                        </a:rPr>
                        <a:t>test.</a:t>
                      </a:r>
                      <a:endParaRPr lang="en-US" sz="1600" dirty="0" smtClean="0">
                        <a:solidFill>
                          <a:schemeClr val="tx1"/>
                        </a:solidFill>
                      </a:endParaRPr>
                    </a:p>
                    <a:p>
                      <a:pPr marL="720090" lvl="1" indent="-285750">
                        <a:spcAft>
                          <a:spcPts val="600"/>
                        </a:spcAft>
                        <a:buClr>
                          <a:srgbClr val="E87722"/>
                        </a:buClr>
                        <a:buFont typeface="Arial" panose="020B0604020202020204" pitchFamily="34" charset="0"/>
                        <a:buChar char="•"/>
                      </a:pPr>
                      <a:r>
                        <a:rPr lang="en-US" sz="1600" dirty="0" smtClean="0">
                          <a:solidFill>
                            <a:schemeClr val="tx1"/>
                          </a:solidFill>
                        </a:rPr>
                        <a:t>TDD</a:t>
                      </a: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18845167"/>
              </p:ext>
            </p:extLst>
          </p:nvPr>
        </p:nvGraphicFramePr>
        <p:xfrm>
          <a:off x="4567653" y="1979580"/>
          <a:ext cx="3439812" cy="3771723"/>
        </p:xfrm>
        <a:graphic>
          <a:graphicData uri="http://schemas.openxmlformats.org/drawingml/2006/table">
            <a:tbl>
              <a:tblPr firstRow="1" bandRow="1">
                <a:tableStyleId>{2D5ABB26-0587-4C30-8999-92F81FD0307C}</a:tableStyleId>
              </a:tblPr>
              <a:tblGrid>
                <a:gridCol w="3439812"/>
              </a:tblGrid>
              <a:tr h="407955">
                <a:tc>
                  <a:txBody>
                    <a:bodyPr/>
                    <a:lstStyle/>
                    <a:p>
                      <a:pPr marL="377190" indent="-285750">
                        <a:spcAft>
                          <a:spcPts val="600"/>
                        </a:spcAft>
                        <a:buClr>
                          <a:srgbClr val="E87722"/>
                        </a:buClr>
                        <a:buFont typeface="Arial" panose="020B0604020202020204" pitchFamily="34" charset="0"/>
                        <a:buChar char="•"/>
                      </a:pPr>
                      <a:r>
                        <a:rPr lang="en-US" sz="1600" dirty="0" smtClean="0">
                          <a:solidFill>
                            <a:schemeClr val="tx1"/>
                          </a:solidFill>
                        </a:rPr>
                        <a:t>Each </a:t>
                      </a:r>
                      <a:r>
                        <a:rPr lang="en-US" sz="1600" dirty="0" err="1" smtClean="0">
                          <a:solidFill>
                            <a:schemeClr val="tx1"/>
                          </a:solidFill>
                        </a:rPr>
                        <a:t>microservice</a:t>
                      </a:r>
                      <a:r>
                        <a:rPr lang="en-US" sz="1600" dirty="0" smtClean="0">
                          <a:solidFill>
                            <a:schemeClr val="tx1"/>
                          </a:solidFill>
                        </a:rPr>
                        <a:t> is relatively </a:t>
                      </a:r>
                      <a:r>
                        <a:rPr lang="en-US" sz="1600" dirty="0" smtClean="0">
                          <a:solidFill>
                            <a:schemeClr val="tx1"/>
                          </a:solidFill>
                        </a:rPr>
                        <a:t>small.</a:t>
                      </a:r>
                      <a:endParaRPr lang="en-US" sz="1600" dirty="0" smtClean="0">
                        <a:solidFill>
                          <a:schemeClr val="tx1"/>
                        </a:solidFill>
                      </a:endParaRPr>
                    </a:p>
                  </a:txBody>
                  <a:tcPr anchor="ctr">
                    <a:lnT w="38100" cap="flat" cmpd="sng" algn="ctr">
                      <a:solidFill>
                        <a:srgbClr val="F8971D"/>
                      </a:solidFill>
                      <a:prstDash val="solid"/>
                      <a:round/>
                      <a:headEnd type="none" w="med" len="med"/>
                      <a:tailEnd type="none" w="med" len="med"/>
                    </a:lnT>
                    <a:lnB w="28575" cap="flat" cmpd="sng" algn="ctr">
                      <a:noFill/>
                      <a:prstDash val="solid"/>
                      <a:round/>
                      <a:headEnd type="none" w="med" len="med"/>
                      <a:tailEnd type="none" w="med" len="med"/>
                    </a:lnB>
                    <a:solidFill>
                      <a:srgbClr val="B55813">
                        <a:alpha val="12000"/>
                      </a:srgbClr>
                    </a:solidFill>
                  </a:tcPr>
                </a:tc>
              </a:tr>
              <a:tr h="407955">
                <a:tc>
                  <a:txBody>
                    <a:bodyPr/>
                    <a:lstStyle/>
                    <a:p>
                      <a:pPr marL="377190" indent="-285750">
                        <a:spcAft>
                          <a:spcPts val="600"/>
                        </a:spcAft>
                        <a:buClr>
                          <a:srgbClr val="E87722"/>
                        </a:buClr>
                        <a:buFont typeface="Arial" panose="020B0604020202020204" pitchFamily="34" charset="0"/>
                        <a:buChar char="•"/>
                      </a:pPr>
                      <a:r>
                        <a:rPr lang="en-US" sz="1600" dirty="0" smtClean="0">
                          <a:solidFill>
                            <a:schemeClr val="tx1"/>
                          </a:solidFill>
                        </a:rPr>
                        <a:t>Easier for a developer</a:t>
                      </a:r>
                      <a:r>
                        <a:rPr lang="en-US" sz="1600" baseline="0" dirty="0" smtClean="0">
                          <a:solidFill>
                            <a:schemeClr val="tx1"/>
                          </a:solidFill>
                        </a:rPr>
                        <a:t> to </a:t>
                      </a:r>
                      <a:r>
                        <a:rPr lang="en-US" sz="1600" baseline="0" dirty="0" smtClean="0">
                          <a:solidFill>
                            <a:schemeClr val="tx1"/>
                          </a:solidFill>
                        </a:rPr>
                        <a:t>understand.</a:t>
                      </a:r>
                      <a:endParaRPr lang="en-US" sz="1600" dirty="0" smtClean="0">
                        <a:solidFill>
                          <a:schemeClr val="tx1"/>
                        </a:solidFill>
                      </a:endParaRP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r h="407955">
                <a:tc>
                  <a:txBody>
                    <a:bodyPr/>
                    <a:lstStyle/>
                    <a:p>
                      <a:pPr marL="377190" indent="-285750">
                        <a:spcAft>
                          <a:spcPts val="600"/>
                        </a:spcAft>
                        <a:buClr>
                          <a:srgbClr val="E87722"/>
                        </a:buClr>
                        <a:buFont typeface="Arial" panose="020B0604020202020204" pitchFamily="34" charset="0"/>
                        <a:buChar char="•"/>
                      </a:pPr>
                      <a:r>
                        <a:rPr lang="en-US" sz="1600" dirty="0" smtClean="0">
                          <a:solidFill>
                            <a:schemeClr val="tx1"/>
                          </a:solidFill>
                        </a:rPr>
                        <a:t>The IDE is faster, enhancing developer</a:t>
                      </a:r>
                      <a:r>
                        <a:rPr lang="en-US" sz="1600" baseline="0" dirty="0" smtClean="0">
                          <a:solidFill>
                            <a:schemeClr val="tx1"/>
                          </a:solidFill>
                        </a:rPr>
                        <a:t> </a:t>
                      </a:r>
                      <a:r>
                        <a:rPr lang="en-US" sz="1600" baseline="0" dirty="0" smtClean="0">
                          <a:solidFill>
                            <a:schemeClr val="tx1"/>
                          </a:solidFill>
                        </a:rPr>
                        <a:t>productivity.</a:t>
                      </a:r>
                      <a:endParaRPr lang="en-US" sz="1600" dirty="0" smtClean="0">
                        <a:solidFill>
                          <a:schemeClr val="tx1"/>
                        </a:solidFill>
                      </a:endParaRPr>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12000"/>
                      </a:srgbClr>
                    </a:solidFill>
                  </a:tcPr>
                </a:tc>
              </a:tr>
              <a:tr h="407955">
                <a:tc>
                  <a:txBody>
                    <a:bodyPr/>
                    <a:lstStyle/>
                    <a:p>
                      <a:pPr marL="285750" indent="-285750">
                        <a:buClr>
                          <a:srgbClr val="E87722"/>
                        </a:buClr>
                        <a:buFont typeface="Arial" panose="020B0604020202020204" pitchFamily="34" charset="0"/>
                        <a:buChar char="•"/>
                      </a:pPr>
                      <a:r>
                        <a:rPr lang="en-US" sz="1600" dirty="0" smtClean="0"/>
                        <a:t>The web container starts faster, making developers more productive, and speeding up </a:t>
                      </a:r>
                      <a:r>
                        <a:rPr lang="en-US" sz="1600" dirty="0" smtClean="0"/>
                        <a:t>deployments.</a:t>
                      </a:r>
                      <a:endParaRPr lang="en-US" sz="1600" dirty="0" smtClean="0"/>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r h="559608">
                <a:tc>
                  <a:txBody>
                    <a:bodyPr/>
                    <a:lstStyle/>
                    <a:p>
                      <a:pPr marL="285750" indent="-285750">
                        <a:buClr>
                          <a:srgbClr val="E87722"/>
                        </a:buClr>
                        <a:buFont typeface="Arial" panose="020B0604020202020204" pitchFamily="34" charset="0"/>
                        <a:buChar char="•"/>
                      </a:pPr>
                      <a:r>
                        <a:rPr lang="en-US" sz="1600" dirty="0" smtClean="0"/>
                        <a:t>High rate of </a:t>
                      </a:r>
                      <a:r>
                        <a:rPr lang="en-US" sz="1600" dirty="0" smtClean="0"/>
                        <a:t>change.</a:t>
                      </a:r>
                      <a:endParaRPr lang="en-US" sz="1600" dirty="0" smtClean="0"/>
                    </a:p>
                  </a:txBody>
                  <a:tcPr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B55813">
                        <a:alpha val="12000"/>
                      </a:srgbClr>
                    </a:solidFill>
                  </a:tcPr>
                </a:tc>
              </a:tr>
              <a:tr h="407955">
                <a:tc>
                  <a:txBody>
                    <a:bodyPr/>
                    <a:lstStyle/>
                    <a:p>
                      <a:pPr marL="285750" indent="-285750">
                        <a:buClr>
                          <a:srgbClr val="E87722"/>
                        </a:buClr>
                        <a:buFont typeface="Arial" panose="020B0604020202020204" pitchFamily="34" charset="0"/>
                        <a:buChar char="•"/>
                      </a:pPr>
                      <a:r>
                        <a:rPr lang="en-US" sz="1600" dirty="0" smtClean="0"/>
                        <a:t>Low cost of </a:t>
                      </a:r>
                      <a:r>
                        <a:rPr lang="en-US" sz="1600" dirty="0" smtClean="0"/>
                        <a:t>change.</a:t>
                      </a:r>
                      <a:endParaRPr lang="en-US" sz="1600" dirty="0"/>
                    </a:p>
                  </a:txBody>
                  <a:tcPr marR="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TextBox 7"/>
          <p:cNvSpPr txBox="1"/>
          <p:nvPr/>
        </p:nvSpPr>
        <p:spPr>
          <a:xfrm>
            <a:off x="779665" y="1612033"/>
            <a:ext cx="3596393" cy="323165"/>
          </a:xfrm>
          <a:prstGeom prst="rect">
            <a:avLst/>
          </a:prstGeom>
          <a:noFill/>
        </p:spPr>
        <p:txBody>
          <a:bodyPr wrap="square" lIns="0" tIns="0" rtlCol="0">
            <a:spAutoFit/>
          </a:bodyPr>
          <a:lstStyle/>
          <a:p>
            <a:pPr algn="ctr"/>
            <a:r>
              <a:rPr lang="en-US" b="1" dirty="0" err="1" smtClean="0">
                <a:solidFill>
                  <a:schemeClr val="accent1"/>
                </a:solidFill>
                <a:latin typeface="+mj-lt"/>
                <a:ea typeface="Osaka" charset="-128"/>
                <a:cs typeface="Century Gothic"/>
              </a:rPr>
              <a:t>Microservice</a:t>
            </a:r>
            <a:r>
              <a:rPr lang="en-US" b="1" dirty="0" smtClean="0">
                <a:solidFill>
                  <a:schemeClr val="accent1"/>
                </a:solidFill>
                <a:latin typeface="+mj-lt"/>
                <a:ea typeface="Osaka" charset="-128"/>
                <a:cs typeface="Century Gothic"/>
              </a:rPr>
              <a:t> Advantages</a:t>
            </a:r>
            <a:endParaRPr lang="en-US" b="1" dirty="0">
              <a:solidFill>
                <a:schemeClr val="accent1"/>
              </a:solidFill>
              <a:latin typeface="+mj-lt"/>
              <a:ea typeface="Osaka" charset="-128"/>
              <a:cs typeface="Century Gothic"/>
            </a:endParaRPr>
          </a:p>
        </p:txBody>
      </p:sp>
      <p:sp>
        <p:nvSpPr>
          <p:cNvPr id="9" name="TextBox 8"/>
          <p:cNvSpPr txBox="1"/>
          <p:nvPr/>
        </p:nvSpPr>
        <p:spPr>
          <a:xfrm>
            <a:off x="4489268" y="1395155"/>
            <a:ext cx="3596393" cy="600164"/>
          </a:xfrm>
          <a:prstGeom prst="rect">
            <a:avLst/>
          </a:prstGeom>
          <a:noFill/>
        </p:spPr>
        <p:txBody>
          <a:bodyPr wrap="square" lIns="0" tIns="0" rtlCol="0">
            <a:spAutoFit/>
          </a:bodyPr>
          <a:lstStyle/>
          <a:p>
            <a:pPr algn="ctr"/>
            <a:r>
              <a:rPr lang="en-US" b="1" dirty="0" err="1" smtClean="0">
                <a:solidFill>
                  <a:schemeClr val="accent1"/>
                </a:solidFill>
                <a:latin typeface="+mj-lt"/>
                <a:ea typeface="Osaka" charset="-128"/>
                <a:cs typeface="Century Gothic"/>
              </a:rPr>
              <a:t>Microservice</a:t>
            </a:r>
            <a:r>
              <a:rPr lang="en-US" b="1" dirty="0" smtClean="0">
                <a:solidFill>
                  <a:schemeClr val="accent1"/>
                </a:solidFill>
                <a:latin typeface="+mj-lt"/>
                <a:ea typeface="Osaka" charset="-128"/>
                <a:cs typeface="Century Gothic"/>
              </a:rPr>
              <a:t>  Architecture Advantages</a:t>
            </a:r>
            <a:endParaRPr lang="en-US" b="1" dirty="0">
              <a:solidFill>
                <a:schemeClr val="accent1"/>
              </a:solidFill>
              <a:latin typeface="+mj-lt"/>
              <a:ea typeface="Osaka" charset="-128"/>
              <a:cs typeface="Century Gothic"/>
            </a:endParaRPr>
          </a:p>
        </p:txBody>
      </p:sp>
      <p:sp>
        <p:nvSpPr>
          <p:cNvPr id="10"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11"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B152B5-4602-F14E-909D-2C2A3882603A}"/>
              </a:ext>
            </a:extLst>
          </p:cNvPr>
          <p:cNvSpPr>
            <a:spLocks noGrp="1"/>
          </p:cNvSpPr>
          <p:nvPr>
            <p:ph type="title"/>
          </p:nvPr>
        </p:nvSpPr>
        <p:spPr/>
        <p:txBody>
          <a:bodyPr/>
          <a:lstStyle/>
          <a:p>
            <a:r>
              <a:rPr lang="en-US" dirty="0"/>
              <a:t>Microservices Design Principles</a:t>
            </a:r>
          </a:p>
        </p:txBody>
      </p:sp>
      <p:sp>
        <p:nvSpPr>
          <p:cNvPr id="3" name="Content Placeholder 2">
            <a:extLst>
              <a:ext uri="{FF2B5EF4-FFF2-40B4-BE49-F238E27FC236}">
                <a16:creationId xmlns="" xmlns:a16="http://schemas.microsoft.com/office/drawing/2014/main" id="{E9EDA79F-A2C9-784A-879E-482C0C56DB36}"/>
              </a:ext>
            </a:extLst>
          </p:cNvPr>
          <p:cNvSpPr>
            <a:spLocks noGrp="1"/>
          </p:cNvSpPr>
          <p:nvPr>
            <p:ph idx="1"/>
          </p:nvPr>
        </p:nvSpPr>
        <p:spPr>
          <a:xfrm>
            <a:off x="345349" y="1603556"/>
            <a:ext cx="8486775" cy="4074432"/>
          </a:xfrm>
        </p:spPr>
        <p:txBody>
          <a:bodyPr/>
          <a:lstStyle/>
          <a:p>
            <a:r>
              <a:rPr lang="en-US" b="1" dirty="0">
                <a:solidFill>
                  <a:srgbClr val="E87722"/>
                </a:solidFill>
              </a:rPr>
              <a:t>Domain </a:t>
            </a:r>
            <a:r>
              <a:rPr lang="en-US" b="1" dirty="0" smtClean="0">
                <a:solidFill>
                  <a:srgbClr val="E87722"/>
                </a:solidFill>
              </a:rPr>
              <a:t>Driven </a:t>
            </a:r>
            <a:r>
              <a:rPr lang="en-US" b="1" dirty="0">
                <a:solidFill>
                  <a:srgbClr val="E87722"/>
                </a:solidFill>
              </a:rPr>
              <a:t>D</a:t>
            </a:r>
            <a:r>
              <a:rPr lang="en-US" b="1" dirty="0" smtClean="0">
                <a:solidFill>
                  <a:srgbClr val="E87722"/>
                </a:solidFill>
              </a:rPr>
              <a:t>esign</a:t>
            </a:r>
            <a:endParaRPr lang="en-US" b="1" dirty="0">
              <a:solidFill>
                <a:srgbClr val="E87722"/>
              </a:solidFill>
            </a:endParaRPr>
          </a:p>
          <a:p>
            <a:pPr lvl="1"/>
            <a:r>
              <a:rPr lang="en-US" dirty="0"/>
              <a:t>Microservices provide the ability to separate system capability into different domains using Domain Driven Design </a:t>
            </a:r>
            <a:r>
              <a:rPr lang="en-US" dirty="0" smtClean="0"/>
              <a:t>principles.</a:t>
            </a:r>
            <a:endParaRPr lang="en-US" dirty="0"/>
          </a:p>
          <a:p>
            <a:r>
              <a:rPr lang="en-US" b="1" dirty="0">
                <a:solidFill>
                  <a:srgbClr val="E87722"/>
                </a:solidFill>
              </a:rPr>
              <a:t>Hide </a:t>
            </a:r>
            <a:r>
              <a:rPr lang="en-US" b="1" dirty="0" smtClean="0">
                <a:solidFill>
                  <a:srgbClr val="E87722"/>
                </a:solidFill>
              </a:rPr>
              <a:t>Implementation </a:t>
            </a:r>
            <a:r>
              <a:rPr lang="en-US" b="1" dirty="0">
                <a:solidFill>
                  <a:srgbClr val="E87722"/>
                </a:solidFill>
              </a:rPr>
              <a:t>D</a:t>
            </a:r>
            <a:r>
              <a:rPr lang="en-US" b="1" dirty="0" smtClean="0">
                <a:solidFill>
                  <a:srgbClr val="E87722"/>
                </a:solidFill>
              </a:rPr>
              <a:t>etails</a:t>
            </a:r>
            <a:endParaRPr lang="en-US" b="1" dirty="0">
              <a:solidFill>
                <a:srgbClr val="E87722"/>
              </a:solidFill>
            </a:endParaRPr>
          </a:p>
          <a:p>
            <a:pPr lvl="1"/>
            <a:r>
              <a:rPr lang="en-US" dirty="0"/>
              <a:t>Microservices are small services with independent lifecycles that work together as a part of the whole </a:t>
            </a:r>
            <a:r>
              <a:rPr lang="en-US" dirty="0" smtClean="0"/>
              <a:t>application.</a:t>
            </a:r>
            <a:endParaRPr lang="en-US" dirty="0"/>
          </a:p>
          <a:p>
            <a:r>
              <a:rPr lang="en-US" b="1" dirty="0">
                <a:solidFill>
                  <a:srgbClr val="E87722"/>
                </a:solidFill>
              </a:rPr>
              <a:t>Decentralization</a:t>
            </a:r>
          </a:p>
          <a:p>
            <a:pPr lvl="1"/>
            <a:r>
              <a:rPr lang="en-US" dirty="0"/>
              <a:t>Each service can manage its own database, either different instances of the same database technology, or entirely different database systems.</a:t>
            </a:r>
          </a:p>
          <a:p>
            <a:r>
              <a:rPr lang="en-US" b="1" dirty="0">
                <a:solidFill>
                  <a:srgbClr val="E87722"/>
                </a:solidFill>
              </a:rPr>
              <a:t>Failure </a:t>
            </a:r>
            <a:r>
              <a:rPr lang="en-US" b="1" dirty="0" smtClean="0">
                <a:solidFill>
                  <a:srgbClr val="E87722"/>
                </a:solidFill>
              </a:rPr>
              <a:t>Isolation</a:t>
            </a:r>
            <a:endParaRPr lang="en-US" b="1" dirty="0">
              <a:solidFill>
                <a:srgbClr val="E87722"/>
              </a:solidFill>
            </a:endParaRPr>
          </a:p>
          <a:p>
            <a:pPr lvl="1"/>
            <a:r>
              <a:rPr lang="en-US" dirty="0"/>
              <a:t>A microservice based structure is more resistant compared to the monolithic </a:t>
            </a:r>
            <a:r>
              <a:rPr lang="en-US" dirty="0" smtClean="0"/>
              <a:t>structure.</a:t>
            </a:r>
            <a:endParaRPr lang="en-US" dirty="0"/>
          </a:p>
          <a:p>
            <a:pPr marL="0" lvl="1" indent="0">
              <a:spcBef>
                <a:spcPts val="800"/>
              </a:spcBef>
              <a:buFont typeface="Arial" panose="020B0604020202020204" pitchFamily="34" charset="0"/>
              <a:buChar char="​"/>
            </a:pPr>
            <a:r>
              <a:rPr lang="en-US" b="1" dirty="0">
                <a:solidFill>
                  <a:srgbClr val="E87722"/>
                </a:solidFill>
              </a:rPr>
              <a:t>Continuous Delivery through DevOps </a:t>
            </a:r>
            <a:r>
              <a:rPr lang="en-US" b="1" dirty="0">
                <a:solidFill>
                  <a:srgbClr val="E87722"/>
                </a:solidFill>
              </a:rPr>
              <a:t>Culture</a:t>
            </a:r>
            <a:endParaRPr lang="en-US" b="1" dirty="0">
              <a:solidFill>
                <a:srgbClr val="E87722"/>
              </a:solidFill>
            </a:endParaRPr>
          </a:p>
          <a:p>
            <a:pPr marL="0" lvl="1" indent="0">
              <a:buNone/>
            </a:pPr>
            <a:endParaRPr lang="en-US" dirty="0"/>
          </a:p>
        </p:txBody>
      </p:sp>
      <p:sp>
        <p:nvSpPr>
          <p:cNvPr id="4" name="Footer Placeholder 3">
            <a:extLst>
              <a:ext uri="{FF2B5EF4-FFF2-40B4-BE49-F238E27FC236}">
                <a16:creationId xmlns="" xmlns:a16="http://schemas.microsoft.com/office/drawing/2014/main" id="{90FE96C3-C6F5-1D42-B9B7-5070984ED07F}"/>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 xmlns:a16="http://schemas.microsoft.com/office/drawing/2014/main" id="{14C707CB-2486-0E4D-83F4-C7EE6952594E}"/>
              </a:ext>
            </a:extLst>
          </p:cNvPr>
          <p:cNvSpPr>
            <a:spLocks noGrp="1"/>
          </p:cNvSpPr>
          <p:nvPr>
            <p:ph type="sldNum" sz="quarter" idx="12"/>
          </p:nvPr>
        </p:nvSpPr>
        <p:spPr/>
        <p:txBody>
          <a:bodyPr/>
          <a:lstStyle/>
          <a:p>
            <a:fld id="{3310D8EA-3107-4873-B9AB-DD7D3E79053A}" type="slidenum">
              <a:rPr lang="en-US" smtClean="0"/>
              <a:t>48</a:t>
            </a:fld>
            <a:endParaRPr lang="en-US" dirty="0"/>
          </a:p>
        </p:txBody>
      </p:sp>
    </p:spTree>
    <p:extLst>
      <p:ext uri="{BB962C8B-B14F-4D97-AF65-F5344CB8AC3E}">
        <p14:creationId xmlns:p14="http://schemas.microsoft.com/office/powerpoint/2010/main" val="3702401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AC4D23-29B3-0D49-B145-922E7F89F4B3}"/>
              </a:ext>
            </a:extLst>
          </p:cNvPr>
          <p:cNvSpPr>
            <a:spLocks noGrp="1"/>
          </p:cNvSpPr>
          <p:nvPr>
            <p:ph type="title"/>
          </p:nvPr>
        </p:nvSpPr>
        <p:spPr/>
        <p:txBody>
          <a:bodyPr/>
          <a:lstStyle/>
          <a:p>
            <a:r>
              <a:rPr lang="en-US" dirty="0"/>
              <a:t>The 5 Principles of Microservices Design and Implementation</a:t>
            </a:r>
          </a:p>
        </p:txBody>
      </p:sp>
      <p:sp>
        <p:nvSpPr>
          <p:cNvPr id="5" name="Slide Number Placeholder 4">
            <a:extLst>
              <a:ext uri="{FF2B5EF4-FFF2-40B4-BE49-F238E27FC236}">
                <a16:creationId xmlns="" xmlns:a16="http://schemas.microsoft.com/office/drawing/2014/main" id="{39D83CA2-31AD-C548-B73E-FEDF98CD15D3}"/>
              </a:ext>
            </a:extLst>
          </p:cNvPr>
          <p:cNvSpPr>
            <a:spLocks noGrp="1"/>
          </p:cNvSpPr>
          <p:nvPr>
            <p:ph type="sldNum" sz="quarter" idx="12"/>
          </p:nvPr>
        </p:nvSpPr>
        <p:spPr/>
        <p:txBody>
          <a:bodyPr/>
          <a:lstStyle/>
          <a:p>
            <a:fld id="{3310D8EA-3107-4873-B9AB-DD7D3E79053A}" type="slidenum">
              <a:rPr lang="en-US" smtClean="0"/>
              <a:t>49</a:t>
            </a:fld>
            <a:endParaRPr lang="en-US" dirty="0"/>
          </a:p>
        </p:txBody>
      </p:sp>
      <p:sp>
        <p:nvSpPr>
          <p:cNvPr id="18" name="Text Placeholder 17"/>
          <p:cNvSpPr>
            <a:spLocks noGrp="1"/>
          </p:cNvSpPr>
          <p:nvPr>
            <p:ph type="body" sz="quarter" idx="14"/>
          </p:nvPr>
        </p:nvSpPr>
        <p:spPr/>
        <p:txBody>
          <a:bodyPr/>
          <a:lstStyle/>
          <a:p>
            <a:r>
              <a:rPr lang="en-US" dirty="0" smtClean="0"/>
              <a:t>Elastic</a:t>
            </a:r>
            <a:endParaRPr lang="en-US" dirty="0"/>
          </a:p>
        </p:txBody>
      </p:sp>
      <p:sp>
        <p:nvSpPr>
          <p:cNvPr id="19" name="Text Placeholder 18"/>
          <p:cNvSpPr>
            <a:spLocks noGrp="1"/>
          </p:cNvSpPr>
          <p:nvPr>
            <p:ph type="body" sz="quarter" idx="15"/>
          </p:nvPr>
        </p:nvSpPr>
        <p:spPr/>
        <p:txBody>
          <a:bodyPr/>
          <a:lstStyle/>
          <a:p>
            <a:r>
              <a:rPr lang="en-US" dirty="0" smtClean="0"/>
              <a:t>Resilient</a:t>
            </a:r>
            <a:endParaRPr lang="en-US" dirty="0"/>
          </a:p>
        </p:txBody>
      </p:sp>
      <p:sp>
        <p:nvSpPr>
          <p:cNvPr id="20" name="Text Placeholder 19"/>
          <p:cNvSpPr>
            <a:spLocks noGrp="1"/>
          </p:cNvSpPr>
          <p:nvPr>
            <p:ph type="body" sz="quarter" idx="16"/>
          </p:nvPr>
        </p:nvSpPr>
        <p:spPr/>
        <p:txBody>
          <a:bodyPr/>
          <a:lstStyle/>
          <a:p>
            <a:r>
              <a:rPr lang="en-US" dirty="0" err="1" smtClean="0"/>
              <a:t>Composable</a:t>
            </a:r>
            <a:endParaRPr lang="en-US" dirty="0"/>
          </a:p>
        </p:txBody>
      </p:sp>
      <p:sp>
        <p:nvSpPr>
          <p:cNvPr id="21" name="Text Placeholder 20"/>
          <p:cNvSpPr>
            <a:spLocks noGrp="1"/>
          </p:cNvSpPr>
          <p:nvPr>
            <p:ph type="body" sz="quarter" idx="17"/>
          </p:nvPr>
        </p:nvSpPr>
        <p:spPr/>
        <p:txBody>
          <a:bodyPr/>
          <a:lstStyle/>
          <a:p>
            <a:r>
              <a:rPr lang="en-US" dirty="0" smtClean="0"/>
              <a:t>Minimal</a:t>
            </a:r>
            <a:endParaRPr lang="en-US" dirty="0"/>
          </a:p>
        </p:txBody>
      </p:sp>
      <p:sp>
        <p:nvSpPr>
          <p:cNvPr id="22" name="Text Placeholder 21"/>
          <p:cNvSpPr>
            <a:spLocks noGrp="1"/>
          </p:cNvSpPr>
          <p:nvPr>
            <p:ph type="body" sz="quarter" idx="18"/>
          </p:nvPr>
        </p:nvSpPr>
        <p:spPr/>
        <p:txBody>
          <a:bodyPr/>
          <a:lstStyle/>
          <a:p>
            <a:r>
              <a:rPr lang="en-US" dirty="0" smtClean="0"/>
              <a:t>Complete</a:t>
            </a:r>
            <a:endParaRPr lang="en-US" dirty="0"/>
          </a:p>
        </p:txBody>
      </p:sp>
      <p:sp>
        <p:nvSpPr>
          <p:cNvPr id="23" name="Text Placeholder 22"/>
          <p:cNvSpPr>
            <a:spLocks noGrp="1"/>
          </p:cNvSpPr>
          <p:nvPr>
            <p:ph type="body" sz="quarter" idx="19"/>
          </p:nvPr>
        </p:nvSpPr>
        <p:spPr>
          <a:xfrm>
            <a:off x="371475" y="2492371"/>
            <a:ext cx="1645920" cy="3764737"/>
          </a:xfrm>
        </p:spPr>
        <p:txBody>
          <a:bodyPr/>
          <a:lstStyle/>
          <a:p>
            <a:pPr marL="285750" indent="-285750">
              <a:buClr>
                <a:schemeClr val="accent1"/>
              </a:buClr>
              <a:buFont typeface="Arial" panose="020B0604020202020204" pitchFamily="34" charset="0"/>
              <a:buChar char="•"/>
            </a:pPr>
            <a:r>
              <a:rPr lang="en-US" dirty="0"/>
              <a:t>Must be able to scale up or down</a:t>
            </a:r>
          </a:p>
          <a:p>
            <a:pPr marL="285750" indent="-285750">
              <a:buClr>
                <a:schemeClr val="accent1"/>
              </a:buClr>
              <a:buFont typeface="Arial" panose="020B0604020202020204" pitchFamily="34" charset="0"/>
              <a:buChar char="•"/>
            </a:pPr>
            <a:r>
              <a:rPr lang="en-US" dirty="0" smtClean="0"/>
              <a:t>Multiple </a:t>
            </a:r>
            <a:r>
              <a:rPr lang="en-US" dirty="0"/>
              <a:t>stateless instances of service</a:t>
            </a:r>
          </a:p>
          <a:p>
            <a:pPr marL="285750" indent="-285750">
              <a:buClr>
                <a:schemeClr val="accent1"/>
              </a:buClr>
              <a:buFont typeface="Arial" panose="020B0604020202020204" pitchFamily="34" charset="0"/>
              <a:buChar char="•"/>
            </a:pPr>
            <a:r>
              <a:rPr lang="en-US" dirty="0" smtClean="0"/>
              <a:t>Routing </a:t>
            </a:r>
            <a:r>
              <a:rPr lang="en-US" dirty="0"/>
              <a:t>and load balancing</a:t>
            </a:r>
          </a:p>
          <a:p>
            <a:pPr marL="285750" indent="-285750">
              <a:buClr>
                <a:schemeClr val="accent1"/>
              </a:buClr>
              <a:buFont typeface="Arial" panose="020B0604020202020204" pitchFamily="34" charset="0"/>
              <a:buChar char="•"/>
            </a:pPr>
            <a:r>
              <a:rPr lang="en-US" dirty="0" smtClean="0"/>
              <a:t>Registration</a:t>
            </a:r>
            <a:r>
              <a:rPr lang="en-US" dirty="0"/>
              <a:t>, naming, and discovery</a:t>
            </a:r>
          </a:p>
          <a:p>
            <a:endParaRPr lang="en-US" dirty="0"/>
          </a:p>
        </p:txBody>
      </p:sp>
      <p:sp>
        <p:nvSpPr>
          <p:cNvPr id="24" name="Text Placeholder 23"/>
          <p:cNvSpPr>
            <a:spLocks noGrp="1"/>
          </p:cNvSpPr>
          <p:nvPr>
            <p:ph type="body" sz="quarter" idx="20"/>
          </p:nvPr>
        </p:nvSpPr>
        <p:spPr>
          <a:xfrm>
            <a:off x="2085635" y="2492371"/>
            <a:ext cx="1645920" cy="3764737"/>
          </a:xfrm>
        </p:spPr>
        <p:txBody>
          <a:bodyPr/>
          <a:lstStyle/>
          <a:p>
            <a:pPr marL="285750" indent="-285750">
              <a:buClr>
                <a:schemeClr val="accent1"/>
              </a:buClr>
              <a:buFont typeface="Arial" panose="020B0604020202020204" pitchFamily="34" charset="0"/>
              <a:buChar char="•"/>
            </a:pPr>
            <a:r>
              <a:rPr lang="en-US" dirty="0"/>
              <a:t>Service will have multiple Instances</a:t>
            </a:r>
          </a:p>
          <a:p>
            <a:pPr marL="285750" indent="-285750">
              <a:buClr>
                <a:schemeClr val="accent1"/>
              </a:buClr>
              <a:buFont typeface="Arial" panose="020B0604020202020204" pitchFamily="34" charset="0"/>
              <a:buChar char="•"/>
            </a:pPr>
            <a:r>
              <a:rPr lang="en-US" dirty="0" smtClean="0"/>
              <a:t>High </a:t>
            </a:r>
            <a:r>
              <a:rPr lang="en-US" dirty="0"/>
              <a:t>a</a:t>
            </a:r>
            <a:r>
              <a:rPr lang="en-US" dirty="0" smtClean="0"/>
              <a:t>vailability</a:t>
            </a:r>
            <a:endParaRPr lang="en-US" dirty="0"/>
          </a:p>
          <a:p>
            <a:pPr lvl="3"/>
            <a:r>
              <a:rPr lang="en-US" sz="1200" dirty="0" smtClean="0"/>
              <a:t>Redundancy</a:t>
            </a:r>
            <a:endParaRPr lang="en-US" sz="1200" dirty="0"/>
          </a:p>
          <a:p>
            <a:pPr lvl="3"/>
            <a:r>
              <a:rPr lang="en-US" sz="1200" dirty="0" smtClean="0"/>
              <a:t>Fault </a:t>
            </a:r>
            <a:r>
              <a:rPr lang="en-US" sz="1200" dirty="0"/>
              <a:t>Tolerance</a:t>
            </a:r>
          </a:p>
          <a:p>
            <a:pPr marL="285750" lvl="3" indent="-285750">
              <a:lnSpc>
                <a:spcPct val="90000"/>
              </a:lnSpc>
              <a:spcAft>
                <a:spcPts val="0"/>
              </a:spcAft>
              <a:buClr>
                <a:schemeClr val="accent1"/>
              </a:buClr>
              <a:buFont typeface="Arial" panose="020B0604020202020204" pitchFamily="34" charset="0"/>
              <a:buChar char="•"/>
            </a:pPr>
            <a:r>
              <a:rPr lang="en-US" dirty="0"/>
              <a:t>No </a:t>
            </a:r>
            <a:r>
              <a:rPr lang="en-US" dirty="0" smtClean="0"/>
              <a:t>single </a:t>
            </a:r>
            <a:r>
              <a:rPr lang="en-US" dirty="0"/>
              <a:t>p</a:t>
            </a:r>
            <a:r>
              <a:rPr lang="en-US" dirty="0" smtClean="0"/>
              <a:t>oint </a:t>
            </a:r>
            <a:r>
              <a:rPr lang="en-US" dirty="0"/>
              <a:t>of </a:t>
            </a:r>
            <a:r>
              <a:rPr lang="en-US" dirty="0" smtClean="0"/>
              <a:t>failure</a:t>
            </a:r>
            <a:endParaRPr lang="en-US" dirty="0"/>
          </a:p>
          <a:p>
            <a:pPr lvl="3"/>
            <a:r>
              <a:rPr lang="en-US" sz="1200" dirty="0"/>
              <a:t>No one service is indispensable</a:t>
            </a:r>
          </a:p>
          <a:p>
            <a:pPr lvl="3"/>
            <a:r>
              <a:rPr lang="en-US" sz="1200" dirty="0" smtClean="0"/>
              <a:t>Load/Risk distribution</a:t>
            </a:r>
            <a:endParaRPr lang="en-US" sz="1200" dirty="0"/>
          </a:p>
          <a:p>
            <a:pPr marL="285750" indent="-285750">
              <a:buClr>
                <a:schemeClr val="accent1"/>
              </a:buClr>
              <a:buFont typeface="Arial" panose="020B0604020202020204" pitchFamily="34" charset="0"/>
              <a:buChar char="•"/>
            </a:pPr>
            <a:r>
              <a:rPr lang="en-US" dirty="0" smtClean="0"/>
              <a:t>Service </a:t>
            </a:r>
            <a:r>
              <a:rPr lang="en-US" dirty="0"/>
              <a:t>i</a:t>
            </a:r>
            <a:r>
              <a:rPr lang="en-US" dirty="0" smtClean="0"/>
              <a:t>nstance </a:t>
            </a:r>
            <a:r>
              <a:rPr lang="en-US" dirty="0"/>
              <a:t>d</a:t>
            </a:r>
            <a:r>
              <a:rPr lang="en-US" dirty="0" smtClean="0"/>
              <a:t>ynamic</a:t>
            </a:r>
            <a:endParaRPr lang="en-US" dirty="0"/>
          </a:p>
          <a:p>
            <a:endParaRPr lang="en-US" dirty="0"/>
          </a:p>
        </p:txBody>
      </p:sp>
      <p:sp>
        <p:nvSpPr>
          <p:cNvPr id="25" name="Text Placeholder 24"/>
          <p:cNvSpPr>
            <a:spLocks noGrp="1"/>
          </p:cNvSpPr>
          <p:nvPr>
            <p:ph type="body" sz="quarter" idx="21"/>
          </p:nvPr>
        </p:nvSpPr>
        <p:spPr>
          <a:xfrm>
            <a:off x="3799796" y="2492371"/>
            <a:ext cx="1645920" cy="3764737"/>
          </a:xfrm>
        </p:spPr>
        <p:txBody>
          <a:bodyPr/>
          <a:lstStyle/>
          <a:p>
            <a:pPr marL="285750" indent="-285750">
              <a:buClr>
                <a:schemeClr val="accent1"/>
              </a:buClr>
              <a:buFont typeface="Arial" panose="020B0604020202020204" pitchFamily="34" charset="0"/>
              <a:buChar char="•"/>
            </a:pPr>
            <a:r>
              <a:rPr lang="en-US" dirty="0"/>
              <a:t>Common, uniform interface</a:t>
            </a:r>
          </a:p>
          <a:p>
            <a:pPr marL="285750" indent="-285750">
              <a:buClr>
                <a:schemeClr val="accent1"/>
              </a:buClr>
              <a:buFont typeface="Arial" panose="020B0604020202020204" pitchFamily="34" charset="0"/>
              <a:buChar char="•"/>
            </a:pPr>
            <a:r>
              <a:rPr lang="en-US" dirty="0"/>
              <a:t> REST </a:t>
            </a:r>
            <a:r>
              <a:rPr lang="en-US" dirty="0" smtClean="0"/>
              <a:t>principles</a:t>
            </a:r>
            <a:endParaRPr lang="en-US" dirty="0"/>
          </a:p>
          <a:p>
            <a:pPr marL="285750" indent="-285750">
              <a:buClr>
                <a:schemeClr val="accent1"/>
              </a:buClr>
              <a:buFont typeface="Arial" panose="020B0604020202020204" pitchFamily="34" charset="0"/>
              <a:buChar char="•"/>
            </a:pPr>
            <a:r>
              <a:rPr lang="en-US" dirty="0" smtClean="0"/>
              <a:t>Composition </a:t>
            </a:r>
            <a:r>
              <a:rPr lang="en-US" dirty="0"/>
              <a:t>p</a:t>
            </a:r>
            <a:r>
              <a:rPr lang="en-US" dirty="0" smtClean="0"/>
              <a:t>atterns</a:t>
            </a:r>
            <a:r>
              <a:rPr lang="en-US" dirty="0"/>
              <a:t>:</a:t>
            </a:r>
          </a:p>
          <a:p>
            <a:pPr lvl="3"/>
            <a:r>
              <a:rPr lang="en-US" sz="1200" dirty="0"/>
              <a:t> </a:t>
            </a:r>
            <a:r>
              <a:rPr lang="en-US" sz="1200" dirty="0" smtClean="0"/>
              <a:t>Aggregation</a:t>
            </a:r>
            <a:endParaRPr lang="en-US" sz="1200" dirty="0"/>
          </a:p>
          <a:p>
            <a:pPr lvl="3"/>
            <a:r>
              <a:rPr lang="en-US" sz="1200" dirty="0"/>
              <a:t> </a:t>
            </a:r>
            <a:r>
              <a:rPr lang="en-US" sz="1200" dirty="0" smtClean="0"/>
              <a:t>Linking</a:t>
            </a:r>
            <a:endParaRPr lang="en-US" sz="1200" dirty="0"/>
          </a:p>
          <a:p>
            <a:pPr lvl="3"/>
            <a:r>
              <a:rPr lang="en-US" sz="1200" dirty="0"/>
              <a:t> </a:t>
            </a:r>
            <a:r>
              <a:rPr lang="en-US" sz="1200" dirty="0" smtClean="0"/>
              <a:t>Caching</a:t>
            </a:r>
            <a:endParaRPr lang="en-US" sz="1200" dirty="0"/>
          </a:p>
          <a:p>
            <a:pPr lvl="3"/>
            <a:r>
              <a:rPr lang="en-US" sz="1200" dirty="0"/>
              <a:t> </a:t>
            </a:r>
            <a:r>
              <a:rPr lang="en-US" sz="1200" dirty="0" smtClean="0"/>
              <a:t>Proxies</a:t>
            </a:r>
            <a:endParaRPr lang="en-US" sz="1200" dirty="0"/>
          </a:p>
          <a:p>
            <a:pPr lvl="3"/>
            <a:r>
              <a:rPr lang="en-US" sz="1200" dirty="0"/>
              <a:t> </a:t>
            </a:r>
            <a:r>
              <a:rPr lang="en-US" sz="1200" dirty="0" smtClean="0"/>
              <a:t>Gateways</a:t>
            </a:r>
            <a:endParaRPr lang="en-US" sz="1200" dirty="0"/>
          </a:p>
          <a:p>
            <a:endParaRPr lang="en-US" dirty="0"/>
          </a:p>
        </p:txBody>
      </p:sp>
      <p:sp>
        <p:nvSpPr>
          <p:cNvPr id="26" name="Text Placeholder 25"/>
          <p:cNvSpPr>
            <a:spLocks noGrp="1"/>
          </p:cNvSpPr>
          <p:nvPr>
            <p:ph type="body" sz="quarter" idx="22"/>
          </p:nvPr>
        </p:nvSpPr>
        <p:spPr>
          <a:xfrm>
            <a:off x="5513956" y="2492371"/>
            <a:ext cx="1645920" cy="3764737"/>
          </a:xfrm>
        </p:spPr>
        <p:txBody>
          <a:bodyPr/>
          <a:lstStyle/>
          <a:p>
            <a:pPr marL="285750" indent="-285750">
              <a:buClr>
                <a:schemeClr val="accent1"/>
              </a:buClr>
              <a:buFont typeface="Arial" panose="020B0604020202020204" pitchFamily="34" charset="0"/>
              <a:buChar char="•"/>
            </a:pPr>
            <a:r>
              <a:rPr lang="en-US" dirty="0"/>
              <a:t>The "Micro" in </a:t>
            </a:r>
            <a:r>
              <a:rPr lang="en-US" dirty="0" smtClean="0"/>
              <a:t>Microservices</a:t>
            </a:r>
            <a:r>
              <a:rPr lang="en-US" dirty="0"/>
              <a:t>!</a:t>
            </a:r>
          </a:p>
          <a:p>
            <a:pPr marL="285750" indent="-285750">
              <a:buClr>
                <a:schemeClr val="accent1"/>
              </a:buClr>
              <a:buFont typeface="Arial" panose="020B0604020202020204" pitchFamily="34" charset="0"/>
              <a:buChar char="•"/>
            </a:pPr>
            <a:r>
              <a:rPr lang="en-US" dirty="0" smtClean="0"/>
              <a:t>Entities </a:t>
            </a:r>
            <a:r>
              <a:rPr lang="en-US" dirty="0"/>
              <a:t>should be</a:t>
            </a:r>
            <a:r>
              <a:rPr lang="en-US" b="1" dirty="0"/>
              <a:t> cohesive</a:t>
            </a:r>
          </a:p>
          <a:p>
            <a:pPr marL="342900" indent="-342900">
              <a:buClr>
                <a:schemeClr val="accent1"/>
              </a:buClr>
              <a:buFont typeface="Arial" panose="020B0604020202020204" pitchFamily="34" charset="0"/>
              <a:buChar char="•"/>
            </a:pPr>
            <a:r>
              <a:rPr lang="en-US" dirty="0" smtClean="0"/>
              <a:t>SRP </a:t>
            </a:r>
            <a:r>
              <a:rPr lang="en-US" dirty="0"/>
              <a:t>(Single Responsibility Principle)</a:t>
            </a:r>
          </a:p>
          <a:p>
            <a:pPr lvl="3"/>
            <a:r>
              <a:rPr lang="en-US" sz="1200" dirty="0"/>
              <a:t>One business function</a:t>
            </a:r>
          </a:p>
          <a:p>
            <a:pPr marL="285750" indent="-285750">
              <a:buClr>
                <a:schemeClr val="accent1"/>
              </a:buClr>
              <a:buFont typeface="Arial" panose="020B0604020202020204" pitchFamily="34" charset="0"/>
              <a:buChar char="•"/>
            </a:pPr>
            <a:r>
              <a:rPr lang="en-US" dirty="0" smtClean="0"/>
              <a:t>Not</a:t>
            </a:r>
            <a:r>
              <a:rPr lang="en-US" b="1" dirty="0" smtClean="0"/>
              <a:t> </a:t>
            </a:r>
            <a:r>
              <a:rPr lang="en-US" b="1" dirty="0"/>
              <a:t>necessarily</a:t>
            </a:r>
            <a:r>
              <a:rPr lang="en-US" dirty="0"/>
              <a:t> small in size</a:t>
            </a:r>
          </a:p>
          <a:p>
            <a:pPr lvl="3"/>
            <a:r>
              <a:rPr lang="en-US" sz="1400" dirty="0" smtClean="0"/>
              <a:t>(</a:t>
            </a:r>
            <a:r>
              <a:rPr lang="en-US" sz="1200" dirty="0"/>
              <a:t>See Complete)</a:t>
            </a:r>
          </a:p>
          <a:p>
            <a:pPr lvl="3"/>
            <a:r>
              <a:rPr lang="en-US" sz="1200" dirty="0" smtClean="0"/>
              <a:t>But </a:t>
            </a:r>
            <a:r>
              <a:rPr lang="en-US" sz="1200" dirty="0"/>
              <a:t>as small as possible</a:t>
            </a:r>
          </a:p>
          <a:p>
            <a:endParaRPr lang="en-US" dirty="0"/>
          </a:p>
        </p:txBody>
      </p:sp>
      <p:sp>
        <p:nvSpPr>
          <p:cNvPr id="27" name="Text Placeholder 26"/>
          <p:cNvSpPr>
            <a:spLocks noGrp="1"/>
          </p:cNvSpPr>
          <p:nvPr>
            <p:ph type="body" sz="quarter" idx="23"/>
          </p:nvPr>
        </p:nvSpPr>
        <p:spPr>
          <a:xfrm>
            <a:off x="7228116" y="2492371"/>
            <a:ext cx="1645920" cy="3764737"/>
          </a:xfrm>
        </p:spPr>
        <p:txBody>
          <a:bodyPr/>
          <a:lstStyle/>
          <a:p>
            <a:pPr marL="285750" indent="-285750">
              <a:buClr>
                <a:schemeClr val="accent1"/>
              </a:buClr>
              <a:buFont typeface="Arial" panose="020B0604020202020204" pitchFamily="34" charset="0"/>
              <a:buChar char="•"/>
            </a:pPr>
            <a:r>
              <a:rPr lang="en-US" dirty="0"/>
              <a:t>Minimize coupling </a:t>
            </a:r>
            <a:r>
              <a:rPr lang="en-US" dirty="0" smtClean="0"/>
              <a:t>with </a:t>
            </a:r>
            <a:r>
              <a:rPr lang="en-US" dirty="0"/>
              <a:t>o</a:t>
            </a:r>
            <a:r>
              <a:rPr lang="en-US" dirty="0" smtClean="0"/>
              <a:t>ther </a:t>
            </a:r>
            <a:r>
              <a:rPr lang="en-US" dirty="0"/>
              <a:t>s</a:t>
            </a:r>
            <a:r>
              <a:rPr lang="en-US" dirty="0" smtClean="0"/>
              <a:t>ervices</a:t>
            </a:r>
            <a:endParaRPr lang="en-US" dirty="0"/>
          </a:p>
          <a:p>
            <a:pPr lvl="3"/>
            <a:r>
              <a:rPr lang="en-US" sz="1200" dirty="0"/>
              <a:t>Tight Coupling limits reusability.</a:t>
            </a:r>
          </a:p>
          <a:p>
            <a:pPr marL="285750" indent="-285750">
              <a:buClr>
                <a:schemeClr val="accent1"/>
              </a:buClr>
              <a:buFont typeface="Arial" panose="020B0604020202020204" pitchFamily="34" charset="0"/>
              <a:buChar char="•"/>
            </a:pPr>
            <a:r>
              <a:rPr lang="en-US" dirty="0" smtClean="0"/>
              <a:t>Should </a:t>
            </a:r>
            <a:r>
              <a:rPr lang="en-US" dirty="0"/>
              <a:t>fully accomplish business function</a:t>
            </a:r>
          </a:p>
          <a:p>
            <a:pPr lvl="3"/>
            <a:r>
              <a:rPr lang="en-US" sz="1200" dirty="0" smtClean="0"/>
              <a:t>Don't </a:t>
            </a:r>
            <a:r>
              <a:rPr lang="en-US" sz="1200" dirty="0"/>
              <a:t>"split" </a:t>
            </a:r>
            <a:r>
              <a:rPr lang="en-US" sz="1200" dirty="0" smtClean="0"/>
              <a:t>services </a:t>
            </a:r>
            <a:r>
              <a:rPr lang="en-US" sz="1200" dirty="0"/>
              <a:t>for the sake of it</a:t>
            </a:r>
          </a:p>
          <a:p>
            <a:pPr lvl="3"/>
            <a:r>
              <a:rPr lang="en-US" sz="1200" dirty="0" smtClean="0"/>
              <a:t>Each </a:t>
            </a:r>
            <a:r>
              <a:rPr lang="en-US" sz="1200" dirty="0"/>
              <a:t>module is as big as it needs to be</a:t>
            </a:r>
          </a:p>
          <a:p>
            <a:pPr lvl="3"/>
            <a:r>
              <a:rPr lang="en-US" sz="1200" dirty="0" smtClean="0"/>
              <a:t>"</a:t>
            </a:r>
            <a:r>
              <a:rPr lang="en-US" sz="1200" dirty="0"/>
              <a:t>Micro" doesn't always mean small</a:t>
            </a:r>
          </a:p>
          <a:p>
            <a:endParaRPr lang="en-US" dirty="0"/>
          </a:p>
        </p:txBody>
      </p:sp>
      <p:sp>
        <p:nvSpPr>
          <p:cNvPr id="3" name="Content Placeholder 2">
            <a:extLst>
              <a:ext uri="{FF2B5EF4-FFF2-40B4-BE49-F238E27FC236}">
                <a16:creationId xmlns="" xmlns:a16="http://schemas.microsoft.com/office/drawing/2014/main" id="{EB226030-8AAE-5E43-A61A-E183188EF1A1}"/>
              </a:ext>
            </a:extLst>
          </p:cNvPr>
          <p:cNvSpPr>
            <a:spLocks noGrp="1"/>
          </p:cNvSpPr>
          <p:nvPr>
            <p:ph type="body" sz="quarter" idx="13"/>
          </p:nvPr>
        </p:nvSpPr>
        <p:spPr/>
        <p:txBody>
          <a:bodyPr/>
          <a:lstStyle/>
          <a:p>
            <a:r>
              <a:rPr lang="en-US" dirty="0"/>
              <a:t>Anyone implementing microservices will do well to be mindful of the following </a:t>
            </a:r>
            <a:r>
              <a:rPr lang="en-US" dirty="0" smtClean="0"/>
              <a:t>principles</a:t>
            </a:r>
            <a:endParaRPr lang="en-US" dirty="0"/>
          </a:p>
          <a:p>
            <a:pPr marL="0" lvl="1" indent="0">
              <a:buNone/>
            </a:pPr>
            <a:endParaRPr lang="en-US" dirty="0"/>
          </a:p>
        </p:txBody>
      </p:sp>
      <p:sp>
        <p:nvSpPr>
          <p:cNvPr id="29"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Tree>
    <p:extLst>
      <p:ext uri="{BB962C8B-B14F-4D97-AF65-F5344CB8AC3E}">
        <p14:creationId xmlns:p14="http://schemas.microsoft.com/office/powerpoint/2010/main" val="2708794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Early History of APIs: Libraries</a:t>
            </a:r>
          </a:p>
        </p:txBody>
      </p:sp>
      <p:sp>
        <p:nvSpPr>
          <p:cNvPr id="4" name="Text Placeholder 11"/>
          <p:cNvSpPr txBox="1">
            <a:spLocks/>
          </p:cNvSpPr>
          <p:nvPr/>
        </p:nvSpPr>
        <p:spPr>
          <a:xfrm>
            <a:off x="2256896" y="1452899"/>
            <a:ext cx="7145792" cy="987552"/>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smtClean="0"/>
              <a:t>Early libraries consisted of a list of procedures</a:t>
            </a:r>
          </a:p>
          <a:p>
            <a:pPr marL="285750" indent="-285750">
              <a:lnSpc>
                <a:spcPct val="100000"/>
              </a:lnSpc>
              <a:spcBef>
                <a:spcPts val="0"/>
              </a:spcBef>
              <a:spcAft>
                <a:spcPts val="0"/>
              </a:spcAft>
              <a:buClr>
                <a:srgbClr val="E87722"/>
              </a:buClr>
              <a:buFont typeface="Arial" panose="020B0604020202020204" pitchFamily="34" charset="0"/>
              <a:buChar char="•"/>
            </a:pPr>
            <a:r>
              <a:rPr lang="en-US" dirty="0" smtClean="0"/>
              <a:t>Well-defined parameters</a:t>
            </a:r>
          </a:p>
          <a:p>
            <a:pPr marL="285750" indent="-285750">
              <a:lnSpc>
                <a:spcPct val="100000"/>
              </a:lnSpc>
              <a:spcBef>
                <a:spcPts val="0"/>
              </a:spcBef>
              <a:spcAft>
                <a:spcPts val="0"/>
              </a:spcAft>
              <a:buClr>
                <a:srgbClr val="E87722"/>
              </a:buClr>
              <a:buFont typeface="Arial" panose="020B0604020202020204" pitchFamily="34" charset="0"/>
              <a:buChar char="•"/>
            </a:pPr>
            <a:r>
              <a:rPr lang="en-US" dirty="0" smtClean="0"/>
              <a:t>Return types</a:t>
            </a:r>
          </a:p>
        </p:txBody>
      </p:sp>
      <p:sp>
        <p:nvSpPr>
          <p:cNvPr id="5" name="Text Placeholder 12"/>
          <p:cNvSpPr txBox="1">
            <a:spLocks/>
          </p:cNvSpPr>
          <p:nvPr/>
        </p:nvSpPr>
        <p:spPr>
          <a:xfrm>
            <a:off x="2815671" y="3461483"/>
            <a:ext cx="7145792" cy="987552"/>
          </a:xfrm>
          <a:prstGeom prst="rect">
            <a:avLst/>
          </a:prstGeom>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a:t>Early libraries </a:t>
            </a:r>
            <a:r>
              <a:rPr lang="en-US" dirty="0" smtClean="0"/>
              <a:t>linked statically</a:t>
            </a:r>
            <a:endParaRPr lang="en-US" dirty="0"/>
          </a:p>
          <a:p>
            <a:pPr marL="285750" indent="-285750">
              <a:lnSpc>
                <a:spcPct val="100000"/>
              </a:lnSpc>
              <a:spcBef>
                <a:spcPts val="0"/>
              </a:spcBef>
              <a:spcAft>
                <a:spcPts val="0"/>
              </a:spcAft>
              <a:buClr>
                <a:srgbClr val="E87722"/>
              </a:buClr>
              <a:buFont typeface="Arial" panose="020B0604020202020204" pitchFamily="34" charset="0"/>
              <a:buChar char="•"/>
            </a:pPr>
            <a:r>
              <a:rPr lang="en-US" dirty="0" smtClean="0"/>
              <a:t>Included object file at link process</a:t>
            </a:r>
            <a:endParaRPr lang="en-US" dirty="0"/>
          </a:p>
          <a:p>
            <a:pPr>
              <a:buNone/>
            </a:pPr>
            <a:endParaRPr lang="en-US" dirty="0"/>
          </a:p>
        </p:txBody>
      </p:sp>
      <p:sp>
        <p:nvSpPr>
          <p:cNvPr id="7" name="Text Placeholder 15"/>
          <p:cNvSpPr txBox="1">
            <a:spLocks/>
          </p:cNvSpPr>
          <p:nvPr/>
        </p:nvSpPr>
        <p:spPr>
          <a:xfrm>
            <a:off x="3260430" y="5241514"/>
            <a:ext cx="7145792" cy="1035640"/>
          </a:xfrm>
          <a:prstGeom prst="rect">
            <a:avLst/>
          </a:prstGeom>
        </p:spPr>
        <p:txBody>
          <a:bodyPr anchor="ct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0"/>
              </a:spcAft>
            </a:pPr>
            <a:r>
              <a:rPr lang="en-US" dirty="0" smtClean="0"/>
              <a:t>Dynamic linking or late binding</a:t>
            </a:r>
          </a:p>
          <a:p>
            <a:pPr marL="285750" indent="-285750">
              <a:lnSpc>
                <a:spcPct val="100000"/>
              </a:lnSpc>
              <a:spcBef>
                <a:spcPts val="0"/>
              </a:spcBef>
              <a:spcAft>
                <a:spcPts val="0"/>
              </a:spcAft>
              <a:buClr>
                <a:srgbClr val="E87722"/>
              </a:buClr>
              <a:buFont typeface="Arial" panose="020B0604020202020204" pitchFamily="34" charset="0"/>
              <a:buChar char="•"/>
            </a:pPr>
            <a:r>
              <a:rPr lang="en-US" dirty="0" smtClean="0"/>
              <a:t>Windows DLL/Unix .so</a:t>
            </a:r>
          </a:p>
          <a:p>
            <a:pPr marL="285750" indent="-285750">
              <a:lnSpc>
                <a:spcPct val="100000"/>
              </a:lnSpc>
              <a:spcBef>
                <a:spcPts val="0"/>
              </a:spcBef>
              <a:spcAft>
                <a:spcPts val="0"/>
              </a:spcAft>
              <a:buClr>
                <a:srgbClr val="E87722"/>
              </a:buClr>
              <a:buFont typeface="Arial" panose="020B0604020202020204" pitchFamily="34" charset="0"/>
              <a:buChar char="•"/>
            </a:pPr>
            <a:r>
              <a:rPr lang="en-US" dirty="0" smtClean="0"/>
              <a:t>Allows code to be linked at runtime</a:t>
            </a:r>
            <a:endParaRPr lang="en-US" dirty="0"/>
          </a:p>
        </p:txBody>
      </p:sp>
      <p:pic>
        <p:nvPicPr>
          <p:cNvPr id="2050" name="Picture 2" descr="C:\Users\mjudge\Downloads\stock-illustration-colorful-chain-link-s-14387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631" y="3121485"/>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judge\Downloads\stock-illustration-tablet-check-list-ico-179513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856" y="1215155"/>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mjudge\Downloads\stock-photo-3d-pc-network-being-displaye-110094.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309" r="17761"/>
          <a:stretch/>
        </p:blipFill>
        <p:spPr bwMode="auto">
          <a:xfrm>
            <a:off x="1791942" y="5027814"/>
            <a:ext cx="1468488" cy="146304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13"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Microservices and Containers</a:t>
            </a:r>
          </a:p>
        </p:txBody>
      </p:sp>
      <p:sp>
        <p:nvSpPr>
          <p:cNvPr id="3" name="Content Placeholder 2"/>
          <p:cNvSpPr>
            <a:spLocks noGrp="1"/>
          </p:cNvSpPr>
          <p:nvPr>
            <p:ph idx="1"/>
          </p:nvPr>
        </p:nvSpPr>
        <p:spPr>
          <a:xfrm>
            <a:off x="330653" y="1159420"/>
            <a:ext cx="8486775" cy="4074432"/>
          </a:xfrm>
        </p:spPr>
        <p:txBody>
          <a:bodyPr/>
          <a:lstStyle/>
          <a:p>
            <a:r>
              <a:rPr dirty="0"/>
              <a:t> Container frameworks facilitate microservices.</a:t>
            </a:r>
          </a:p>
          <a:p>
            <a:r>
              <a:rPr dirty="0"/>
              <a:t> Kubernetes </a:t>
            </a:r>
            <a:r>
              <a:rPr dirty="0" smtClean="0"/>
              <a:t>PODs</a:t>
            </a:r>
            <a:r>
              <a:rPr lang="en-US" dirty="0" smtClean="0"/>
              <a:t>:</a:t>
            </a:r>
            <a:endParaRPr dirty="0"/>
          </a:p>
          <a:p>
            <a:pPr lvl="1"/>
            <a:r>
              <a:rPr dirty="0"/>
              <a:t> Allows groups of containers to run together.</a:t>
            </a:r>
          </a:p>
          <a:p>
            <a:pPr lvl="1"/>
            <a:r>
              <a:rPr dirty="0"/>
              <a:t> </a:t>
            </a:r>
            <a:r>
              <a:rPr lang="en-US" dirty="0" smtClean="0"/>
              <a:t>Fa</a:t>
            </a:r>
            <a:r>
              <a:rPr dirty="0" smtClean="0"/>
              <a:t>cilitates </a:t>
            </a:r>
            <a:r>
              <a:rPr dirty="0"/>
              <a:t>microservices.</a:t>
            </a:r>
          </a:p>
        </p:txBody>
      </p:sp>
      <p:pic>
        <p:nvPicPr>
          <p:cNvPr id="5" name="Picture 4">
            <a:extLst>
              <a:ext uri="{FF2B5EF4-FFF2-40B4-BE49-F238E27FC236}">
                <a16:creationId xmlns="" xmlns:a16="http://schemas.microsoft.com/office/drawing/2014/main" id="{3CF28F9B-CD32-5C49-82BA-7F0E0124E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215" y="1389377"/>
            <a:ext cx="2890339" cy="2563330"/>
          </a:xfrm>
          <a:prstGeom prst="rect">
            <a:avLst/>
          </a:prstGeom>
        </p:spPr>
      </p:pic>
      <p:sp>
        <p:nvSpPr>
          <p:cNvPr id="6"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10D8EA-3107-4873-B9AB-DD7D3E79053A}" type="slidenum">
              <a:rPr lang="en-US" smtClean="0"/>
              <a:t>51</a:t>
            </a:fld>
            <a:endParaRPr lang="en-US" dirty="0"/>
          </a:p>
        </p:txBody>
      </p:sp>
      <p:sp>
        <p:nvSpPr>
          <p:cNvPr id="5" name="Footer Placeholder 1"/>
          <p:cNvSpPr txBox="1">
            <a:spLocks/>
          </p:cNvSpPr>
          <p:nvPr/>
        </p:nvSpPr>
        <p:spPr>
          <a:xfrm>
            <a:off x="3099816" y="6483096"/>
            <a:ext cx="531495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tx1">
                    <a:tint val="75000"/>
                  </a:schemeClr>
                </a:solidFill>
              </a:rPr>
              <a:t>Confidential property of </a:t>
            </a:r>
            <a:r>
              <a:rPr lang="en-US" sz="800" dirty="0" err="1">
                <a:solidFill>
                  <a:schemeClr val="tx1">
                    <a:tint val="75000"/>
                  </a:schemeClr>
                </a:solidFill>
              </a:rPr>
              <a:t>Optum</a:t>
            </a:r>
            <a:r>
              <a:rPr lang="en-US" sz="800" dirty="0">
                <a:solidFill>
                  <a:schemeClr val="tx1">
                    <a:tint val="75000"/>
                  </a:schemeClr>
                </a:solidFill>
              </a:rPr>
              <a:t>. Do not distribute or reproduce without express permission from </a:t>
            </a:r>
            <a:r>
              <a:rPr lang="en-US" sz="800" dirty="0" err="1" smtClean="0">
                <a:solidFill>
                  <a:schemeClr val="tx1">
                    <a:tint val="75000"/>
                  </a:schemeClr>
                </a:solidFill>
              </a:rPr>
              <a:t>Optum</a:t>
            </a:r>
            <a:endParaRPr lang="en-US" sz="800" dirty="0">
              <a:solidFill>
                <a:schemeClr val="tx1">
                  <a:tint val="75000"/>
                </a:schemeClr>
              </a:solidFill>
            </a:endParaRPr>
          </a:p>
        </p:txBody>
      </p:sp>
    </p:spTree>
    <p:custDataLst>
      <p:tags r:id="rId1"/>
    </p:custDataLst>
    <p:extLst>
      <p:ext uri="{BB962C8B-B14F-4D97-AF65-F5344CB8AC3E}">
        <p14:creationId xmlns:p14="http://schemas.microsoft.com/office/powerpoint/2010/main" val="2164151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Forms</a:t>
            </a:r>
            <a:endParaRPr dirty="0"/>
          </a:p>
        </p:txBody>
      </p:sp>
      <p:sp>
        <p:nvSpPr>
          <p:cNvPr id="6" name="Text Placeholder 5"/>
          <p:cNvSpPr>
            <a:spLocks noGrp="1"/>
          </p:cNvSpPr>
          <p:nvPr>
            <p:ph type="body" sz="quarter" idx="14"/>
          </p:nvPr>
        </p:nvSpPr>
        <p:spPr>
          <a:xfrm>
            <a:off x="371475" y="1133339"/>
            <a:ext cx="1645920" cy="727963"/>
          </a:xfrm>
        </p:spPr>
        <p:txBody>
          <a:bodyPr/>
          <a:lstStyle/>
          <a:p>
            <a:r>
              <a:rPr lang="en-US" dirty="0" smtClean="0"/>
              <a:t>Object Oriented APIs</a:t>
            </a:r>
            <a:endParaRPr lang="en-US" dirty="0"/>
          </a:p>
        </p:txBody>
      </p:sp>
      <p:sp>
        <p:nvSpPr>
          <p:cNvPr id="7" name="Text Placeholder 6"/>
          <p:cNvSpPr>
            <a:spLocks noGrp="1"/>
          </p:cNvSpPr>
          <p:nvPr>
            <p:ph type="body" sz="quarter" idx="15"/>
          </p:nvPr>
        </p:nvSpPr>
        <p:spPr>
          <a:xfrm>
            <a:off x="2085635" y="1133340"/>
            <a:ext cx="1645920" cy="727963"/>
          </a:xfrm>
        </p:spPr>
        <p:txBody>
          <a:bodyPr/>
          <a:lstStyle/>
          <a:p>
            <a:r>
              <a:rPr lang="en-US" dirty="0" smtClean="0"/>
              <a:t>Remote Procedure Calls: RPC</a:t>
            </a:r>
            <a:endParaRPr lang="en-US" dirty="0"/>
          </a:p>
        </p:txBody>
      </p:sp>
      <p:sp>
        <p:nvSpPr>
          <p:cNvPr id="8" name="Text Placeholder 7"/>
          <p:cNvSpPr>
            <a:spLocks noGrp="1"/>
          </p:cNvSpPr>
          <p:nvPr>
            <p:ph type="body" sz="quarter" idx="16"/>
          </p:nvPr>
        </p:nvSpPr>
        <p:spPr>
          <a:xfrm>
            <a:off x="3799796" y="1133340"/>
            <a:ext cx="1645920" cy="727963"/>
          </a:xfrm>
        </p:spPr>
        <p:txBody>
          <a:bodyPr/>
          <a:lstStyle/>
          <a:p>
            <a:r>
              <a:rPr lang="en-US" dirty="0" smtClean="0"/>
              <a:t>Message Queuing</a:t>
            </a:r>
            <a:endParaRPr lang="en-US" dirty="0"/>
          </a:p>
        </p:txBody>
      </p:sp>
      <p:sp>
        <p:nvSpPr>
          <p:cNvPr id="9" name="Text Placeholder 8"/>
          <p:cNvSpPr>
            <a:spLocks noGrp="1"/>
          </p:cNvSpPr>
          <p:nvPr>
            <p:ph type="body" sz="quarter" idx="17"/>
          </p:nvPr>
        </p:nvSpPr>
        <p:spPr>
          <a:xfrm>
            <a:off x="5513956" y="1133340"/>
            <a:ext cx="1645920" cy="727963"/>
          </a:xfrm>
        </p:spPr>
        <p:txBody>
          <a:bodyPr/>
          <a:lstStyle/>
          <a:p>
            <a:r>
              <a:rPr lang="en-US" dirty="0" smtClean="0"/>
              <a:t>Web Services</a:t>
            </a:r>
            <a:endParaRPr lang="en-US" dirty="0"/>
          </a:p>
        </p:txBody>
      </p:sp>
      <p:sp>
        <p:nvSpPr>
          <p:cNvPr id="10" name="Text Placeholder 9"/>
          <p:cNvSpPr>
            <a:spLocks noGrp="1"/>
          </p:cNvSpPr>
          <p:nvPr>
            <p:ph type="body" sz="quarter" idx="18"/>
          </p:nvPr>
        </p:nvSpPr>
        <p:spPr>
          <a:xfrm>
            <a:off x="7228115" y="1133340"/>
            <a:ext cx="1645920" cy="727963"/>
          </a:xfrm>
        </p:spPr>
        <p:txBody>
          <a:bodyPr/>
          <a:lstStyle/>
          <a:p>
            <a:r>
              <a:rPr lang="en-US" dirty="0" smtClean="0"/>
              <a:t>Web APIs</a:t>
            </a:r>
            <a:endParaRPr lang="en-US" dirty="0"/>
          </a:p>
        </p:txBody>
      </p:sp>
      <p:sp>
        <p:nvSpPr>
          <p:cNvPr id="11" name="Text Placeholder 10"/>
          <p:cNvSpPr>
            <a:spLocks noGrp="1"/>
          </p:cNvSpPr>
          <p:nvPr>
            <p:ph type="body" sz="quarter" idx="19"/>
          </p:nvPr>
        </p:nvSpPr>
        <p:spPr>
          <a:xfrm>
            <a:off x="371475" y="1861300"/>
            <a:ext cx="1645920" cy="4526620"/>
          </a:xfrm>
        </p:spPr>
        <p:txBody>
          <a:bodyPr/>
          <a:lstStyle/>
          <a:p>
            <a:r>
              <a:rPr lang="en-US" sz="1200" dirty="0"/>
              <a:t>Classes rather than Procedures</a:t>
            </a:r>
          </a:p>
          <a:p>
            <a:pPr lvl="1"/>
            <a:r>
              <a:rPr lang="en-US" sz="1200" dirty="0" smtClean="0"/>
              <a:t>Data </a:t>
            </a:r>
            <a:r>
              <a:rPr lang="en-US" sz="1200" dirty="0"/>
              <a:t>+ Methods</a:t>
            </a:r>
          </a:p>
          <a:p>
            <a:pPr lvl="1"/>
            <a:r>
              <a:rPr lang="en-US" sz="1200" dirty="0" smtClean="0"/>
              <a:t>Remote </a:t>
            </a:r>
            <a:r>
              <a:rPr lang="en-US" sz="1200" dirty="0"/>
              <a:t>objects / Remoting</a:t>
            </a:r>
          </a:p>
          <a:p>
            <a:endParaRPr lang="en-US" sz="1200" dirty="0" smtClean="0"/>
          </a:p>
          <a:p>
            <a:r>
              <a:rPr lang="en-US" sz="1200" dirty="0" smtClean="0"/>
              <a:t>Use </a:t>
            </a:r>
            <a:r>
              <a:rPr lang="en-US" sz="1200" dirty="0"/>
              <a:t>IDL to provide class metadata</a:t>
            </a:r>
          </a:p>
          <a:p>
            <a:pPr lvl="1"/>
            <a:r>
              <a:rPr lang="en-US" sz="1200" dirty="0" smtClean="0"/>
              <a:t>Examples</a:t>
            </a:r>
            <a:r>
              <a:rPr lang="en-US" sz="1200" dirty="0"/>
              <a:t>: CORBA, DCOM</a:t>
            </a:r>
          </a:p>
          <a:p>
            <a:endParaRPr lang="en-US" sz="1200" dirty="0" smtClean="0"/>
          </a:p>
          <a:p>
            <a:r>
              <a:rPr lang="en-US" sz="1200" dirty="0" smtClean="0"/>
              <a:t>Tended </a:t>
            </a:r>
            <a:r>
              <a:rPr lang="en-US" sz="1200" dirty="0"/>
              <a:t>to </a:t>
            </a:r>
            <a:r>
              <a:rPr lang="en-US" sz="1200" dirty="0" smtClean="0"/>
              <a:t>be heavyweight</a:t>
            </a:r>
            <a:r>
              <a:rPr lang="en-US" sz="1200" dirty="0"/>
              <a:t>, and fragile</a:t>
            </a:r>
          </a:p>
          <a:p>
            <a:endParaRPr lang="en-US" sz="1200" dirty="0" smtClean="0"/>
          </a:p>
          <a:p>
            <a:r>
              <a:rPr lang="en-US" sz="1200" dirty="0" smtClean="0"/>
              <a:t>Not </a:t>
            </a:r>
            <a:r>
              <a:rPr lang="en-US" sz="1200" dirty="0"/>
              <a:t>really cross-platform</a:t>
            </a:r>
          </a:p>
          <a:p>
            <a:endParaRPr lang="en-US" sz="1200" dirty="0"/>
          </a:p>
        </p:txBody>
      </p:sp>
      <p:sp>
        <p:nvSpPr>
          <p:cNvPr id="12" name="Text Placeholder 11"/>
          <p:cNvSpPr>
            <a:spLocks noGrp="1"/>
          </p:cNvSpPr>
          <p:nvPr>
            <p:ph type="body" sz="quarter" idx="20"/>
          </p:nvPr>
        </p:nvSpPr>
        <p:spPr>
          <a:xfrm>
            <a:off x="2085635" y="1861300"/>
            <a:ext cx="1645920" cy="4526620"/>
          </a:xfrm>
        </p:spPr>
        <p:txBody>
          <a:bodyPr/>
          <a:lstStyle/>
          <a:p>
            <a:r>
              <a:rPr lang="en-US" sz="1200" dirty="0" smtClean="0"/>
              <a:t>Distributed </a:t>
            </a:r>
            <a:r>
              <a:rPr lang="en-US" sz="1200" dirty="0"/>
              <a:t>Systems: Need to remotely execute code</a:t>
            </a:r>
          </a:p>
          <a:p>
            <a:endParaRPr lang="en-US" sz="1200" dirty="0" smtClean="0"/>
          </a:p>
          <a:p>
            <a:r>
              <a:rPr lang="en-US" sz="1200" dirty="0" smtClean="0"/>
              <a:t>Interface </a:t>
            </a:r>
            <a:r>
              <a:rPr lang="en-US" sz="1200" dirty="0"/>
              <a:t>Definition Language (IDL)</a:t>
            </a:r>
          </a:p>
          <a:p>
            <a:pPr lvl="1"/>
            <a:r>
              <a:rPr lang="en-US" sz="1200" dirty="0" smtClean="0"/>
              <a:t>Facilitates </a:t>
            </a:r>
            <a:r>
              <a:rPr lang="en-US" sz="1200" dirty="0"/>
              <a:t>communication from client to server</a:t>
            </a:r>
          </a:p>
          <a:p>
            <a:endParaRPr lang="en-US" sz="1200" dirty="0" smtClean="0"/>
          </a:p>
          <a:p>
            <a:r>
              <a:rPr lang="en-US" sz="1200" dirty="0" smtClean="0"/>
              <a:t>Early </a:t>
            </a:r>
            <a:r>
              <a:rPr lang="en-US" sz="1200" dirty="0"/>
              <a:t>RPC has no failure protocol</a:t>
            </a:r>
          </a:p>
          <a:p>
            <a:pPr lvl="1"/>
            <a:r>
              <a:rPr lang="en-US" sz="1200" dirty="0" smtClean="0"/>
              <a:t>No </a:t>
            </a:r>
            <a:r>
              <a:rPr lang="en-US" sz="1200" dirty="0"/>
              <a:t>guaranteed delivery</a:t>
            </a:r>
          </a:p>
          <a:p>
            <a:endParaRPr lang="en-US" sz="1200" dirty="0"/>
          </a:p>
        </p:txBody>
      </p:sp>
      <p:sp>
        <p:nvSpPr>
          <p:cNvPr id="13" name="Text Placeholder 12"/>
          <p:cNvSpPr>
            <a:spLocks noGrp="1"/>
          </p:cNvSpPr>
          <p:nvPr>
            <p:ph type="body" sz="quarter" idx="21"/>
          </p:nvPr>
        </p:nvSpPr>
        <p:spPr>
          <a:xfrm>
            <a:off x="3799796" y="1861300"/>
            <a:ext cx="1645920" cy="4526620"/>
          </a:xfrm>
        </p:spPr>
        <p:txBody>
          <a:bodyPr/>
          <a:lstStyle/>
          <a:p>
            <a:r>
              <a:rPr lang="en-US" sz="1200" dirty="0"/>
              <a:t>IBM </a:t>
            </a:r>
            <a:r>
              <a:rPr lang="en-US" sz="1200" dirty="0" err="1"/>
              <a:t>MQSeries</a:t>
            </a:r>
            <a:r>
              <a:rPr lang="en-US" sz="1200" dirty="0"/>
              <a:t>: </a:t>
            </a:r>
            <a:r>
              <a:rPr lang="en-US" sz="1200" dirty="0" smtClean="0"/>
              <a:t>Saw communication </a:t>
            </a:r>
            <a:r>
              <a:rPr lang="en-US" sz="1200" dirty="0"/>
              <a:t>as series of messages</a:t>
            </a:r>
          </a:p>
          <a:p>
            <a:pPr lvl="1"/>
            <a:r>
              <a:rPr lang="en-US" sz="1200" dirty="0" smtClean="0"/>
              <a:t>Allowed </a:t>
            </a:r>
            <a:r>
              <a:rPr lang="en-US" sz="1200" dirty="0"/>
              <a:t>reliable delivery</a:t>
            </a:r>
          </a:p>
          <a:p>
            <a:pPr lvl="1"/>
            <a:r>
              <a:rPr lang="en-US" sz="1200" dirty="0" smtClean="0"/>
              <a:t>More </a:t>
            </a:r>
            <a:r>
              <a:rPr lang="en-US" sz="1200" dirty="0"/>
              <a:t>failure tolerant</a:t>
            </a:r>
          </a:p>
          <a:p>
            <a:endParaRPr lang="en-US" sz="1200" dirty="0" smtClean="0"/>
          </a:p>
          <a:p>
            <a:r>
              <a:rPr lang="en-US" sz="1200" dirty="0" smtClean="0"/>
              <a:t>Decouple </a:t>
            </a:r>
            <a:r>
              <a:rPr lang="en-US" sz="1200" dirty="0"/>
              <a:t>Client from Server</a:t>
            </a:r>
          </a:p>
          <a:p>
            <a:pPr lvl="1"/>
            <a:r>
              <a:rPr lang="en-US" sz="1200" dirty="0" smtClean="0"/>
              <a:t>More </a:t>
            </a:r>
            <a:r>
              <a:rPr lang="en-US" sz="1200" dirty="0"/>
              <a:t>reliable</a:t>
            </a:r>
          </a:p>
          <a:p>
            <a:pPr lvl="1"/>
            <a:r>
              <a:rPr lang="en-US" sz="1200" dirty="0" smtClean="0"/>
              <a:t>Loose Coupled</a:t>
            </a:r>
          </a:p>
          <a:p>
            <a:endParaRPr lang="en-US" sz="1200" dirty="0"/>
          </a:p>
          <a:p>
            <a:r>
              <a:rPr lang="en-US" sz="1200" dirty="0" smtClean="0"/>
              <a:t>Message Infrastructure has steep requirements.</a:t>
            </a:r>
          </a:p>
          <a:p>
            <a:endParaRPr lang="en-US" sz="1200" dirty="0"/>
          </a:p>
        </p:txBody>
      </p:sp>
      <p:sp>
        <p:nvSpPr>
          <p:cNvPr id="14" name="Text Placeholder 13"/>
          <p:cNvSpPr>
            <a:spLocks noGrp="1"/>
          </p:cNvSpPr>
          <p:nvPr>
            <p:ph type="body" sz="quarter" idx="22"/>
          </p:nvPr>
        </p:nvSpPr>
        <p:spPr>
          <a:xfrm>
            <a:off x="5513956" y="1861300"/>
            <a:ext cx="1645920" cy="4526620"/>
          </a:xfrm>
        </p:spPr>
        <p:txBody>
          <a:bodyPr/>
          <a:lstStyle/>
          <a:p>
            <a:r>
              <a:rPr lang="en-US" sz="1200" dirty="0"/>
              <a:t>Web technologies like HTTP, HTML, XML use for APIs</a:t>
            </a:r>
          </a:p>
          <a:p>
            <a:pPr lvl="1"/>
            <a:r>
              <a:rPr lang="en-US" sz="1200" dirty="0" smtClean="0"/>
              <a:t>Open </a:t>
            </a:r>
            <a:r>
              <a:rPr lang="en-US" sz="1200" dirty="0"/>
              <a:t>Standards, Cross </a:t>
            </a:r>
            <a:r>
              <a:rPr lang="en-US" sz="1200" dirty="0" smtClean="0"/>
              <a:t>Platform</a:t>
            </a:r>
          </a:p>
          <a:p>
            <a:pPr marL="0" lvl="1" indent="0">
              <a:buNone/>
            </a:pPr>
            <a:endParaRPr lang="en-US" sz="1200" dirty="0"/>
          </a:p>
          <a:p>
            <a:pPr marL="0" lvl="1" indent="0">
              <a:buNone/>
            </a:pPr>
            <a:r>
              <a:rPr lang="en-US" sz="1200" dirty="0" smtClean="0"/>
              <a:t>Implement </a:t>
            </a:r>
            <a:r>
              <a:rPr lang="en-US" sz="1200" dirty="0"/>
              <a:t>RPC and Object Remoting via HTTP/WWW.</a:t>
            </a:r>
          </a:p>
          <a:p>
            <a:endParaRPr lang="en-US" sz="1200" dirty="0" smtClean="0"/>
          </a:p>
          <a:p>
            <a:r>
              <a:rPr lang="en-US" sz="1200" dirty="0" smtClean="0"/>
              <a:t>Service-Oriented </a:t>
            </a:r>
            <a:r>
              <a:rPr lang="en-US" sz="1200" dirty="0"/>
              <a:t>Architecture</a:t>
            </a:r>
          </a:p>
          <a:p>
            <a:pPr lvl="1"/>
            <a:r>
              <a:rPr lang="en-US" sz="1200" dirty="0" smtClean="0"/>
              <a:t>Sees </a:t>
            </a:r>
            <a:r>
              <a:rPr lang="en-US" sz="1200" dirty="0"/>
              <a:t>distributed application as services</a:t>
            </a:r>
          </a:p>
          <a:p>
            <a:pPr lvl="1"/>
            <a:r>
              <a:rPr lang="en-US" sz="1200" dirty="0" smtClean="0"/>
              <a:t>Communicate </a:t>
            </a:r>
            <a:r>
              <a:rPr lang="en-US" sz="1200" dirty="0"/>
              <a:t>via XML (SOAP)</a:t>
            </a:r>
          </a:p>
          <a:p>
            <a:pPr lvl="1"/>
            <a:r>
              <a:rPr lang="en-US" sz="1200" dirty="0" smtClean="0"/>
              <a:t>XML-based </a:t>
            </a:r>
            <a:r>
              <a:rPr lang="en-US" sz="1200" dirty="0"/>
              <a:t>IDL (WSDL)</a:t>
            </a:r>
          </a:p>
          <a:p>
            <a:endParaRPr lang="en-US" sz="1200" dirty="0" smtClean="0"/>
          </a:p>
          <a:p>
            <a:r>
              <a:rPr lang="en-US" sz="1200" dirty="0" smtClean="0"/>
              <a:t>Problems</a:t>
            </a:r>
            <a:r>
              <a:rPr lang="en-US" sz="1200" dirty="0"/>
              <a:t>:</a:t>
            </a:r>
          </a:p>
          <a:p>
            <a:pPr lvl="1"/>
            <a:r>
              <a:rPr lang="en-US" sz="1200" dirty="0" smtClean="0"/>
              <a:t>Complexity</a:t>
            </a:r>
            <a:endParaRPr lang="en-US" sz="1200" dirty="0"/>
          </a:p>
          <a:p>
            <a:pPr lvl="1"/>
            <a:r>
              <a:rPr lang="en-US" sz="1200" dirty="0" smtClean="0"/>
              <a:t>Fragility</a:t>
            </a:r>
            <a:endParaRPr lang="en-US" sz="1200" dirty="0"/>
          </a:p>
          <a:p>
            <a:endParaRPr lang="en-US" sz="1200" dirty="0"/>
          </a:p>
        </p:txBody>
      </p:sp>
      <p:sp>
        <p:nvSpPr>
          <p:cNvPr id="15" name="Text Placeholder 14"/>
          <p:cNvSpPr>
            <a:spLocks noGrp="1"/>
          </p:cNvSpPr>
          <p:nvPr>
            <p:ph type="body" sz="quarter" idx="23"/>
          </p:nvPr>
        </p:nvSpPr>
        <p:spPr>
          <a:xfrm>
            <a:off x="7228116" y="1861300"/>
            <a:ext cx="1645920" cy="4526620"/>
          </a:xfrm>
        </p:spPr>
        <p:txBody>
          <a:bodyPr/>
          <a:lstStyle/>
          <a:p>
            <a:r>
              <a:rPr lang="en-US" sz="1200" dirty="0"/>
              <a:t>The Web is built on open standards</a:t>
            </a:r>
          </a:p>
          <a:p>
            <a:pPr lvl="1"/>
            <a:r>
              <a:rPr lang="en-US" sz="1200" dirty="0" smtClean="0"/>
              <a:t>HTTP </a:t>
            </a:r>
            <a:r>
              <a:rPr lang="en-US" sz="1200" dirty="0"/>
              <a:t>Protocol</a:t>
            </a:r>
          </a:p>
          <a:p>
            <a:pPr lvl="1"/>
            <a:r>
              <a:rPr lang="en-US" sz="1200" dirty="0" smtClean="0"/>
              <a:t>HTML/CSS/JavaScript </a:t>
            </a:r>
            <a:r>
              <a:rPr lang="en-US" sz="1200" dirty="0"/>
              <a:t>client-side</a:t>
            </a:r>
          </a:p>
          <a:p>
            <a:endParaRPr lang="en-US" sz="1200" dirty="0" smtClean="0"/>
          </a:p>
          <a:p>
            <a:r>
              <a:rPr lang="en-US" sz="1200" dirty="0" smtClean="0"/>
              <a:t>APIs </a:t>
            </a:r>
            <a:r>
              <a:rPr lang="en-US" sz="1200" dirty="0"/>
              <a:t>can use the open protocols</a:t>
            </a:r>
          </a:p>
          <a:p>
            <a:pPr lvl="1"/>
            <a:r>
              <a:rPr lang="en-US" sz="1200" dirty="0" smtClean="0"/>
              <a:t>So </a:t>
            </a:r>
            <a:r>
              <a:rPr lang="en-US" sz="1200" dirty="0"/>
              <a:t>ANY user can use it</a:t>
            </a:r>
          </a:p>
          <a:p>
            <a:endParaRPr lang="en-US" sz="1200" dirty="0" smtClean="0"/>
          </a:p>
          <a:p>
            <a:r>
              <a:rPr lang="en-US" sz="1200" dirty="0" smtClean="0"/>
              <a:t>Easier </a:t>
            </a:r>
            <a:r>
              <a:rPr lang="en-US" sz="1200" dirty="0"/>
              <a:t>to use than TCP/UDP Programming</a:t>
            </a:r>
          </a:p>
          <a:p>
            <a:pPr lvl="1"/>
            <a:r>
              <a:rPr lang="en-US" sz="1200" dirty="0" smtClean="0"/>
              <a:t>HTTP </a:t>
            </a:r>
            <a:r>
              <a:rPr lang="en-US" sz="1200" dirty="0"/>
              <a:t>ports usually open on network firewalls</a:t>
            </a:r>
          </a:p>
          <a:p>
            <a:pPr lvl="1"/>
            <a:r>
              <a:rPr lang="en-US" sz="1200" dirty="0" smtClean="0"/>
              <a:t>Able </a:t>
            </a:r>
            <a:r>
              <a:rPr lang="en-US" sz="1200" dirty="0"/>
              <a:t>to communicate over public internet (if desired)</a:t>
            </a:r>
          </a:p>
          <a:p>
            <a:endParaRPr lang="en-US" sz="1200" dirty="0"/>
          </a:p>
        </p:txBody>
      </p:sp>
      <p:sp>
        <p:nvSpPr>
          <p:cNvPr id="16"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
        <p:nvSpPr>
          <p:cNvPr id="1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Maps and Twitter</a:t>
            </a:r>
            <a:endParaRPr lang="en-US" dirty="0"/>
          </a:p>
        </p:txBody>
      </p:sp>
      <p:sp>
        <p:nvSpPr>
          <p:cNvPr id="4" name="Footer Placeholder 3"/>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t>7</a:t>
            </a:fld>
            <a:endParaRPr lang="en-US" dirty="0"/>
          </a:p>
        </p:txBody>
      </p:sp>
      <p:sp>
        <p:nvSpPr>
          <p:cNvPr id="6" name="Content Placeholder 23"/>
          <p:cNvSpPr>
            <a:spLocks noGrp="1"/>
          </p:cNvSpPr>
          <p:nvPr>
            <p:ph sz="half" idx="1"/>
          </p:nvPr>
        </p:nvSpPr>
        <p:spPr>
          <a:xfrm>
            <a:off x="199622" y="1758258"/>
            <a:ext cx="4114800" cy="4114800"/>
          </a:xfrm>
        </p:spPr>
        <p:txBody>
          <a:bodyPr/>
          <a:lstStyle/>
          <a:p>
            <a:r>
              <a:rPr lang="en-US" sz="1400" dirty="0"/>
              <a:t>Google Maps is an early Web API (2006)</a:t>
            </a:r>
          </a:p>
          <a:p>
            <a:pPr lvl="1"/>
            <a:r>
              <a:rPr lang="en-US" sz="1400" dirty="0" smtClean="0"/>
              <a:t>Early </a:t>
            </a:r>
            <a:r>
              <a:rPr lang="en-US" sz="1400" dirty="0"/>
              <a:t>users "hacked" Google Maps to create location </a:t>
            </a:r>
            <a:r>
              <a:rPr lang="en-US" sz="1400" dirty="0" smtClean="0"/>
              <a:t>applications.</a:t>
            </a:r>
            <a:endParaRPr lang="en-US" sz="1400" dirty="0"/>
          </a:p>
          <a:p>
            <a:pPr lvl="1"/>
            <a:r>
              <a:rPr lang="en-US" sz="1400" dirty="0" smtClean="0"/>
              <a:t>"</a:t>
            </a:r>
            <a:r>
              <a:rPr lang="en-US" sz="1400" dirty="0"/>
              <a:t>Where's the closest XYZ store?"</a:t>
            </a:r>
          </a:p>
          <a:p>
            <a:pPr lvl="1"/>
            <a:r>
              <a:rPr lang="en-US" sz="1400" dirty="0" smtClean="0"/>
              <a:t>Google </a:t>
            </a:r>
            <a:r>
              <a:rPr lang="en-US" sz="1400" dirty="0"/>
              <a:t>Maps </a:t>
            </a:r>
            <a:r>
              <a:rPr lang="en-US" sz="1400" dirty="0" smtClean="0"/>
              <a:t>Mash-ups.</a:t>
            </a:r>
            <a:endParaRPr lang="en-US" sz="1400" dirty="0"/>
          </a:p>
          <a:p>
            <a:r>
              <a:rPr lang="en-US" sz="1400" dirty="0"/>
              <a:t> Google Maps API</a:t>
            </a:r>
          </a:p>
          <a:p>
            <a:pPr lvl="1"/>
            <a:r>
              <a:rPr lang="en-US" sz="1400" dirty="0" smtClean="0"/>
              <a:t>Google </a:t>
            </a:r>
            <a:r>
              <a:rPr lang="en-US" sz="1400" dirty="0"/>
              <a:t>released a public Google Maps </a:t>
            </a:r>
            <a:r>
              <a:rPr lang="en-US" sz="1400" dirty="0" smtClean="0"/>
              <a:t>API.</a:t>
            </a:r>
            <a:endParaRPr lang="en-US" sz="1400" dirty="0"/>
          </a:p>
          <a:p>
            <a:pPr lvl="1"/>
            <a:r>
              <a:rPr lang="en-US" sz="1400" dirty="0" smtClean="0"/>
              <a:t>Anyone </a:t>
            </a:r>
            <a:r>
              <a:rPr lang="en-US" sz="1400" dirty="0"/>
              <a:t>could call the API and integrate Google </a:t>
            </a:r>
            <a:r>
              <a:rPr lang="en-US" sz="1400" dirty="0" smtClean="0"/>
              <a:t>Maps.</a:t>
            </a:r>
            <a:endParaRPr lang="en-US" sz="1400" dirty="0"/>
          </a:p>
          <a:p>
            <a:endParaRPr lang="en-US" sz="1400" dirty="0"/>
          </a:p>
        </p:txBody>
      </p:sp>
      <p:sp>
        <p:nvSpPr>
          <p:cNvPr id="7" name="Content Placeholder 9"/>
          <p:cNvSpPr txBox="1">
            <a:spLocks/>
          </p:cNvSpPr>
          <p:nvPr/>
        </p:nvSpPr>
        <p:spPr>
          <a:xfrm>
            <a:off x="4933316" y="1689127"/>
            <a:ext cx="4114800" cy="4114800"/>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buNone/>
            </a:pPr>
            <a:r>
              <a:rPr lang="en-US" sz="1400" dirty="0"/>
              <a:t>Twitter is the first modern Web Service Application</a:t>
            </a:r>
          </a:p>
          <a:p>
            <a:pPr lvl="1"/>
            <a:r>
              <a:rPr lang="en-US" sz="1400" dirty="0" smtClean="0"/>
              <a:t>The</a:t>
            </a:r>
            <a:r>
              <a:rPr lang="en-US" sz="1400" b="1" dirty="0" smtClean="0"/>
              <a:t> </a:t>
            </a:r>
            <a:r>
              <a:rPr lang="en-US" sz="1400" b="1" dirty="0"/>
              <a:t>primary</a:t>
            </a:r>
            <a:r>
              <a:rPr lang="en-US" sz="1400" dirty="0"/>
              <a:t> interface is the API, not the </a:t>
            </a:r>
            <a:r>
              <a:rPr lang="en-US" sz="1400" dirty="0" smtClean="0"/>
              <a:t>website.</a:t>
            </a:r>
            <a:endParaRPr lang="en-US" sz="1400" dirty="0"/>
          </a:p>
          <a:p>
            <a:pPr lvl="1"/>
            <a:r>
              <a:rPr lang="en-US" sz="1400" dirty="0" smtClean="0"/>
              <a:t>Users </a:t>
            </a:r>
            <a:r>
              <a:rPr lang="en-US" sz="1400" dirty="0"/>
              <a:t>connect to the Twitter "firehose" via </a:t>
            </a:r>
            <a:r>
              <a:rPr lang="en-US" sz="1400" dirty="0" smtClean="0"/>
              <a:t>APIs.</a:t>
            </a:r>
            <a:endParaRPr lang="en-US" sz="1400" dirty="0"/>
          </a:p>
          <a:p>
            <a:pPr lvl="1"/>
            <a:r>
              <a:rPr lang="en-US" sz="1400" dirty="0" smtClean="0"/>
              <a:t>Uses </a:t>
            </a:r>
            <a:r>
              <a:rPr lang="en-US" sz="1400" dirty="0"/>
              <a:t>JSON to </a:t>
            </a:r>
            <a:r>
              <a:rPr lang="en-US" sz="1400" dirty="0" smtClean="0"/>
              <a:t>communicate.</a:t>
            </a:r>
            <a:endParaRPr lang="en-US" sz="1400" dirty="0"/>
          </a:p>
          <a:p>
            <a:r>
              <a:rPr lang="en-US" sz="1400" dirty="0"/>
              <a:t> Example Use Case: Sentiment Analysis on Stock</a:t>
            </a:r>
          </a:p>
          <a:p>
            <a:pPr lvl="1"/>
            <a:r>
              <a:rPr lang="en-US" sz="1400" dirty="0" smtClean="0"/>
              <a:t>Users </a:t>
            </a:r>
            <a:r>
              <a:rPr lang="en-US" sz="1400" dirty="0"/>
              <a:t>search for tweets mentioning a </a:t>
            </a:r>
            <a:r>
              <a:rPr lang="en-US" sz="1400" dirty="0" smtClean="0"/>
              <a:t>stock.</a:t>
            </a:r>
            <a:endParaRPr lang="en-US" sz="1400" dirty="0"/>
          </a:p>
          <a:p>
            <a:pPr lvl="1"/>
            <a:r>
              <a:rPr lang="en-US" sz="1400" dirty="0" smtClean="0"/>
              <a:t>Score </a:t>
            </a:r>
            <a:r>
              <a:rPr lang="en-US" sz="1400" dirty="0"/>
              <a:t>sentiment (positive/negative) about </a:t>
            </a:r>
            <a:r>
              <a:rPr lang="en-US" sz="1400" dirty="0" smtClean="0"/>
              <a:t>that.</a:t>
            </a:r>
            <a:endParaRPr lang="en-US" sz="1400" dirty="0"/>
          </a:p>
          <a:p>
            <a:pPr lvl="1"/>
            <a:r>
              <a:rPr lang="en-US" sz="1400" dirty="0" smtClean="0"/>
              <a:t>Enable </a:t>
            </a:r>
            <a:r>
              <a:rPr lang="en-US" sz="1400" dirty="0"/>
              <a:t>stock trading from </a:t>
            </a:r>
            <a:r>
              <a:rPr lang="en-US" sz="1400" dirty="0" smtClean="0"/>
              <a:t>results.</a:t>
            </a:r>
            <a:endParaRPr lang="en-US" sz="1400" dirty="0"/>
          </a:p>
        </p:txBody>
      </p:sp>
      <p:sp>
        <p:nvSpPr>
          <p:cNvPr id="8" name="Text Placeholder 18"/>
          <p:cNvSpPr txBox="1">
            <a:spLocks/>
          </p:cNvSpPr>
          <p:nvPr/>
        </p:nvSpPr>
        <p:spPr>
          <a:xfrm>
            <a:off x="5117837" y="1240933"/>
            <a:ext cx="4116883" cy="318153"/>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smtClean="0"/>
              <a:t>Twitter</a:t>
            </a:r>
            <a:endParaRPr lang="en-US" dirty="0"/>
          </a:p>
        </p:txBody>
      </p:sp>
      <p:sp>
        <p:nvSpPr>
          <p:cNvPr id="9" name="Text Placeholder 17"/>
          <p:cNvSpPr txBox="1">
            <a:spLocks/>
          </p:cNvSpPr>
          <p:nvPr/>
        </p:nvSpPr>
        <p:spPr>
          <a:xfrm>
            <a:off x="197539" y="1298083"/>
            <a:ext cx="4116883" cy="325296"/>
          </a:xfrm>
          <a:prstGeom prst="rect">
            <a:avLst/>
          </a:prstGeom>
        </p:spPr>
        <p:txBody>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smtClean="0"/>
              <a:t>Google Maps</a:t>
            </a:r>
            <a:endParaRPr lang="en-US" dirty="0"/>
          </a:p>
        </p:txBody>
      </p:sp>
      <p:cxnSp>
        <p:nvCxnSpPr>
          <p:cNvPr id="10" name="Straight Connector 9"/>
          <p:cNvCxnSpPr/>
          <p:nvPr/>
        </p:nvCxnSpPr>
        <p:spPr>
          <a:xfrm>
            <a:off x="197540" y="1606977"/>
            <a:ext cx="261882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039048" y="1610503"/>
            <a:ext cx="261882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Twitter_Logo_Blue.png"/>
          <p:cNvPicPr>
            <a:picLocks noChangeAspect="1"/>
          </p:cNvPicPr>
          <p:nvPr/>
        </p:nvPicPr>
        <p:blipFill>
          <a:blip r:embed="rId3"/>
          <a:stretch>
            <a:fillRect/>
          </a:stretch>
        </p:blipFill>
        <p:spPr>
          <a:xfrm>
            <a:off x="5786790" y="4805734"/>
            <a:ext cx="1768048" cy="1768048"/>
          </a:xfrm>
          <a:prstGeom prst="rect">
            <a:avLst/>
          </a:prstGeom>
        </p:spPr>
      </p:pic>
      <p:pic>
        <p:nvPicPr>
          <p:cNvPr id="13" name="Picture 12" descr="maps_64dp.png"/>
          <p:cNvPicPr>
            <a:picLocks noChangeAspect="1"/>
          </p:cNvPicPr>
          <p:nvPr/>
        </p:nvPicPr>
        <p:blipFill>
          <a:blip r:embed="rId4"/>
          <a:stretch>
            <a:fillRect/>
          </a:stretch>
        </p:blipFill>
        <p:spPr>
          <a:xfrm>
            <a:off x="1506951" y="5026200"/>
            <a:ext cx="1327116" cy="1327116"/>
          </a:xfrm>
          <a:prstGeom prst="rect">
            <a:avLst/>
          </a:prstGeom>
        </p:spPr>
      </p:pic>
      <p:sp>
        <p:nvSpPr>
          <p:cNvPr id="15" name="Slide Number Placeholder 3"/>
          <p:cNvSpPr txBox="1">
            <a:spLocks/>
          </p:cNvSpPr>
          <p:nvPr/>
        </p:nvSpPr>
        <p:spPr bwMode="gray">
          <a:xfrm>
            <a:off x="8601075" y="6639383"/>
            <a:ext cx="406854" cy="365125"/>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7</a:t>
            </a:fld>
            <a:endParaRPr lang="en-US" dirty="0"/>
          </a:p>
        </p:txBody>
      </p:sp>
    </p:spTree>
    <p:extLst>
      <p:ext uri="{BB962C8B-B14F-4D97-AF65-F5344CB8AC3E}">
        <p14:creationId xmlns:p14="http://schemas.microsoft.com/office/powerpoint/2010/main" val="1822494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pPr>
            <a:r>
              <a:t>Web Services</a:t>
            </a:r>
          </a:p>
        </p:txBody>
      </p:sp>
      <p:sp>
        <p:nvSpPr>
          <p:cNvPr id="3" name="Text Placeholder 2"/>
          <p:cNvSpPr>
            <a:spLocks noGrp="1"/>
          </p:cNvSpPr>
          <p:nvPr>
            <p:ph type="body" idx="1"/>
          </p:nvPr>
        </p:nvSpPr>
        <p:spPr/>
        <p:txBody>
          <a:bodyPr/>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SOAP Web Services</a:t>
            </a:r>
          </a:p>
        </p:txBody>
      </p:sp>
      <p:sp>
        <p:nvSpPr>
          <p:cNvPr id="3" name="Content Placeholder 2"/>
          <p:cNvSpPr>
            <a:spLocks noGrp="1"/>
          </p:cNvSpPr>
          <p:nvPr>
            <p:ph idx="1"/>
          </p:nvPr>
        </p:nvSpPr>
        <p:spPr>
          <a:xfrm>
            <a:off x="307081" y="1246076"/>
            <a:ext cx="8486775" cy="4074432"/>
          </a:xfrm>
        </p:spPr>
        <p:txBody>
          <a:bodyPr/>
          <a:lstStyle/>
          <a:p>
            <a:r>
              <a:rPr dirty="0"/>
              <a:t> SOAP (Simple Object Access Protocol) was invented at Microsoft in 1998</a:t>
            </a:r>
          </a:p>
          <a:p>
            <a:pPr lvl="1"/>
            <a:r>
              <a:rPr dirty="0"/>
              <a:t> Submitted for standardization in 2000.</a:t>
            </a:r>
          </a:p>
          <a:p>
            <a:r>
              <a:rPr dirty="0"/>
              <a:t> Relies on Open Standards:</a:t>
            </a:r>
          </a:p>
          <a:p>
            <a:pPr lvl="1"/>
            <a:r>
              <a:rPr dirty="0"/>
              <a:t> Uses HTTP (or UDP or SMTP, but not commonly)</a:t>
            </a:r>
          </a:p>
          <a:p>
            <a:pPr lvl="1"/>
            <a:r>
              <a:rPr dirty="0"/>
              <a:t> </a:t>
            </a:r>
            <a:r>
              <a:rPr lang="en-US" dirty="0" smtClean="0"/>
              <a:t>U</a:t>
            </a:r>
            <a:r>
              <a:rPr dirty="0" smtClean="0"/>
              <a:t>ses </a:t>
            </a:r>
            <a:r>
              <a:rPr dirty="0"/>
              <a:t>XML for serializing Data</a:t>
            </a:r>
          </a:p>
          <a:p>
            <a:endParaRPr dirty="0"/>
          </a:p>
          <a:p>
            <a:endParaRPr dirty="0"/>
          </a:p>
          <a:p>
            <a:endParaRPr dirty="0"/>
          </a:p>
          <a:p>
            <a:endParaRPr dirty="0"/>
          </a:p>
          <a:p>
            <a:endParaRPr dirty="0"/>
          </a:p>
          <a:p>
            <a:endParaRPr dirty="0"/>
          </a:p>
          <a:p>
            <a:endParaRPr dirty="0"/>
          </a:p>
          <a:p>
            <a:endParaRPr dirty="0"/>
          </a:p>
          <a:p>
            <a:endParaRPr dirty="0"/>
          </a:p>
          <a:p>
            <a:endParaRPr dirty="0"/>
          </a:p>
          <a:p>
            <a:endParaRPr dirty="0"/>
          </a:p>
        </p:txBody>
      </p:sp>
      <p:sp>
        <p:nvSpPr>
          <p:cNvPr id="5" name="Content Placeholder 2"/>
          <p:cNvSpPr txBox="1">
            <a:spLocks/>
          </p:cNvSpPr>
          <p:nvPr/>
        </p:nvSpPr>
        <p:spPr bwMode="gray">
          <a:xfrm>
            <a:off x="307080" y="2958966"/>
            <a:ext cx="8486775" cy="4074432"/>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dirty="0" smtClean="0"/>
              <a:t> Provides a way to loosely couple systems</a:t>
            </a:r>
          </a:p>
          <a:p>
            <a:pPr lvl="1"/>
            <a:r>
              <a:rPr lang="en-US" dirty="0" smtClean="0"/>
              <a:t> Bypasses security problems with COM/DCOM</a:t>
            </a:r>
          </a:p>
          <a:p>
            <a:pPr lvl="1"/>
            <a:r>
              <a:rPr lang="en-US" dirty="0" smtClean="0"/>
              <a:t> Cross platform beyond Microsoft Technologies</a:t>
            </a:r>
          </a:p>
          <a:p>
            <a:pPr lvl="1"/>
            <a:r>
              <a:rPr lang="en-US" dirty="0" smtClean="0"/>
              <a:t> Clients can read the WSDL (Web Service Description Language)</a:t>
            </a:r>
          </a:p>
          <a:p>
            <a:r>
              <a:rPr lang="en-US" dirty="0" smtClean="0"/>
              <a:t> Uses RPC (Remote Procedure Call) model</a:t>
            </a:r>
          </a:p>
          <a:p>
            <a:pPr lvl="1"/>
            <a:r>
              <a:rPr lang="en-US" dirty="0" smtClean="0"/>
              <a:t> Client makes a procedure call to the server.</a:t>
            </a:r>
            <a:endParaRPr lang="en-US" dirty="0"/>
          </a:p>
        </p:txBody>
      </p:sp>
      <p:pic>
        <p:nvPicPr>
          <p:cNvPr id="3074" name="Picture 2" descr="C:\Users\mjudge\Downloads\stock-photo-an-image-of-a-nice-internet--1451884.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557" b="38245"/>
          <a:stretch/>
        </p:blipFill>
        <p:spPr bwMode="auto">
          <a:xfrm>
            <a:off x="1571967" y="4840894"/>
            <a:ext cx="6000066" cy="1728328"/>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p:cNvSpPr>
            <a:spLocks noGrp="1"/>
          </p:cNvSpPr>
          <p:nvPr>
            <p:ph type="sldNum" sz="quarter" idx="12"/>
          </p:nvPr>
        </p:nvSpPr>
        <p:spPr>
          <a:xfrm>
            <a:off x="8448675" y="6486983"/>
            <a:ext cx="406854" cy="365125"/>
          </a:xfrm>
        </p:spPr>
        <p:txBody>
          <a:bodyPr/>
          <a:lstStyle/>
          <a:p>
            <a:fld id="{3310D8EA-3107-4873-B9AB-DD7D3E79053A}" type="slidenum">
              <a:rPr lang="en-US" smtClean="0"/>
              <a:t>9</a:t>
            </a:fld>
            <a:endParaRPr lang="en-US" dirty="0"/>
          </a:p>
        </p:txBody>
      </p:sp>
      <p:sp>
        <p:nvSpPr>
          <p:cNvPr id="8" name="Footer Placeholder 33">
            <a:extLst>
              <a:ext uri="{FF2B5EF4-FFF2-40B4-BE49-F238E27FC236}">
                <a16:creationId xmlns="" xmlns:a16="http://schemas.microsoft.com/office/drawing/2014/main" id="{3F6BE9DC-0939-4D17-8729-2B72106BC6EB}"/>
              </a:ext>
            </a:extLst>
          </p:cNvPr>
          <p:cNvSpPr>
            <a:spLocks noGrp="1"/>
          </p:cNvSpPr>
          <p:nvPr>
            <p:ph type="ftr" sz="quarter" idx="11"/>
          </p:nvPr>
        </p:nvSpPr>
        <p:spPr bwMode="gray">
          <a:xfrm>
            <a:off x="3100388" y="6486983"/>
            <a:ext cx="5314950" cy="365125"/>
          </a:xfrm>
        </p:spPr>
        <p:txBody>
          <a:bodyPr/>
          <a:lstStyle/>
          <a:p>
            <a:r>
              <a:rPr lang="en-US" dirty="0" smtClean="0"/>
              <a:t>Confidential property of </a:t>
            </a:r>
            <a:r>
              <a:rPr lang="en-US" dirty="0" err="1" smtClean="0"/>
              <a:t>Optum</a:t>
            </a:r>
            <a:r>
              <a:rPr lang="en-US" dirty="0" smtClean="0"/>
              <a:t>. Do not distribute or reproduce without express permission from </a:t>
            </a:r>
            <a:r>
              <a:rPr lang="en-US" dirty="0" err="1" smtClean="0"/>
              <a:t>Optum</a:t>
            </a:r>
            <a:r>
              <a:rPr lang="en-US" dirty="0" smtClean="0"/>
              <a:t>.</a:t>
            </a: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PTUM STANDARD 2017" val="4vWbWCwr"/>
  <p:tag name="ARTICULATE_DESIGN_ID_TEKSYSTEMS_2012" val="tv4L4C3D"/>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TEKsystems_2012">
  <a:themeElements>
    <a:clrScheme name="TEK2012">
      <a:dk1>
        <a:srgbClr val="000000"/>
      </a:dk1>
      <a:lt1>
        <a:srgbClr val="FFFFFF"/>
      </a:lt1>
      <a:dk2>
        <a:srgbClr val="021A32"/>
      </a:dk2>
      <a:lt2>
        <a:srgbClr val="E8EAEB"/>
      </a:lt2>
      <a:accent1>
        <a:srgbClr val="007698"/>
      </a:accent1>
      <a:accent2>
        <a:srgbClr val="0095D3"/>
      </a:accent2>
      <a:accent3>
        <a:srgbClr val="666666"/>
      </a:accent3>
      <a:accent4>
        <a:srgbClr val="CCCCCC"/>
      </a:accent4>
      <a:accent5>
        <a:srgbClr val="8DC63F"/>
      </a:accent5>
      <a:accent6>
        <a:srgbClr val="F8971D"/>
      </a:accent6>
      <a:hlink>
        <a:srgbClr val="0095D3"/>
      </a:hlink>
      <a:folHlink>
        <a:srgbClr val="9999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tlCol="0">
        <a:sp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016259E5869646A4BD8B7D867C8A8B" ma:contentTypeVersion="" ma:contentTypeDescription="Create a new document." ma:contentTypeScope="" ma:versionID="338f88a2fcd537546f99bb54043719d3">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061008-FA8B-4812-893A-2C97FA38714D}">
  <ds:schemaRefs>
    <ds:schemaRef ds:uri="http://schemas.microsoft.com/sharepoint/v3/contenttype/forms"/>
  </ds:schemaRefs>
</ds:datastoreItem>
</file>

<file path=customXml/itemProps2.xml><?xml version="1.0" encoding="utf-8"?>
<ds:datastoreItem xmlns:ds="http://schemas.openxmlformats.org/officeDocument/2006/customXml" ds:itemID="{52513D05-07E8-43E4-A117-587A8D1AF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93C13E-E258-41A0-BBD1-F980043E5914}">
  <ds:schemaRefs>
    <ds:schemaRef ds:uri="http://schemas.openxmlformats.org/package/2006/metadata/core-properties"/>
    <ds:schemaRef ds:uri="http://schemas.microsoft.com/office/2006/documentManagement/types"/>
    <ds:schemaRef ds:uri="http://purl.org/dc/term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4508</TotalTime>
  <Words>5131</Words>
  <Application>Microsoft Office PowerPoint</Application>
  <PresentationFormat>On-screen Show (4:3)</PresentationFormat>
  <Paragraphs>903</Paragraphs>
  <Slides>51</Slides>
  <Notes>38</Notes>
  <HiddenSlides>0</HiddenSlides>
  <MMClips>0</MMClip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Optum Standard 2017</vt:lpstr>
      <vt:lpstr>TEKsystems_2012</vt:lpstr>
      <vt:lpstr>API</vt:lpstr>
      <vt:lpstr>API Introduction</vt:lpstr>
      <vt:lpstr>What is an API?</vt:lpstr>
      <vt:lpstr>History</vt:lpstr>
      <vt:lpstr>Early History of APIs: Libraries</vt:lpstr>
      <vt:lpstr>API Forms</vt:lpstr>
      <vt:lpstr>Google Maps and Twitter</vt:lpstr>
      <vt:lpstr>Web Services</vt:lpstr>
      <vt:lpstr>SOAP Web Services</vt:lpstr>
      <vt:lpstr>SOAP and State and Disadvantages</vt:lpstr>
      <vt:lpstr>REST</vt:lpstr>
      <vt:lpstr>Protocols and Data Formats</vt:lpstr>
      <vt:lpstr>Introduction</vt:lpstr>
      <vt:lpstr>Communication Requirements</vt:lpstr>
      <vt:lpstr>Elements of Communication:</vt:lpstr>
      <vt:lpstr>Communication Terms</vt:lpstr>
      <vt:lpstr>Serialization</vt:lpstr>
      <vt:lpstr>Serialization Options</vt:lpstr>
      <vt:lpstr>Platform-Specific Serialization</vt:lpstr>
      <vt:lpstr>XML and Example</vt:lpstr>
      <vt:lpstr>JSON and Example</vt:lpstr>
      <vt:lpstr>BSON</vt:lpstr>
      <vt:lpstr>Protocol Buffers (protobuf)</vt:lpstr>
      <vt:lpstr>Thrift</vt:lpstr>
      <vt:lpstr>Bond</vt:lpstr>
      <vt:lpstr>Avro</vt:lpstr>
      <vt:lpstr>Parquet</vt:lpstr>
      <vt:lpstr>Comparison</vt:lpstr>
      <vt:lpstr>Protocols</vt:lpstr>
      <vt:lpstr>SOAP, REST, and GRPC</vt:lpstr>
      <vt:lpstr>Authentication</vt:lpstr>
      <vt:lpstr>Intro</vt:lpstr>
      <vt:lpstr>The Problem</vt:lpstr>
      <vt:lpstr>HTTP Basic Authentication &amp; Spring Basic Authentication</vt:lpstr>
      <vt:lpstr>Cross-Site Network Forgery</vt:lpstr>
      <vt:lpstr>JAX-WS and JAX-RS</vt:lpstr>
      <vt:lpstr>Spring Framework</vt:lpstr>
      <vt:lpstr>What is Spring Framework?</vt:lpstr>
      <vt:lpstr>Inversion of Control Container</vt:lpstr>
      <vt:lpstr>Advantages of IoC</vt:lpstr>
      <vt:lpstr>Spring Boot</vt:lpstr>
      <vt:lpstr>Spring Boot</vt:lpstr>
      <vt:lpstr>Microservices</vt:lpstr>
      <vt:lpstr>Monolithic Services vs. Microservices</vt:lpstr>
      <vt:lpstr>UNIX Philosophy</vt:lpstr>
      <vt:lpstr>Distributed Systems</vt:lpstr>
      <vt:lpstr>Microservice Advantages and Architecture Advantages</vt:lpstr>
      <vt:lpstr>Microservices Design Principles</vt:lpstr>
      <vt:lpstr>The 5 Principles of Microservices Design and Implementation</vt:lpstr>
      <vt:lpstr>Microservices and Containers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Benson-Hartman, Mary</cp:lastModifiedBy>
  <cp:revision>167</cp:revision>
  <dcterms:created xsi:type="dcterms:W3CDTF">2017-05-18T19:46:44Z</dcterms:created>
  <dcterms:modified xsi:type="dcterms:W3CDTF">2018-07-06T15:09:22Z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0x01010098016259E5869646A4BD8B7D867C8A8B</vt:lpwstr>
  </property>
  <property fmtid="{D5CDD505-2E9C-101B-9397-08002B2CF9AE}" pid="3" name="ArticulateGUID">
    <vt:lpwstr>EE8797A5-1000-479E-835A-123914F63E38</vt:lpwstr>
  </property>
  <property fmtid="{D5CDD505-2E9C-101B-9397-08002B2CF9AE}" pid="4" name="ArticulatePath">
    <vt:lpwstr>Optum Template Standard 2017</vt:lpwstr>
  </property>
</Properties>
</file>